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1859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97806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Коротко: лаборатория оснащена не отдельными приборами, а набором взаимодополняющих методов, которые позволяют исследовать гемостаз на разных уровнях.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10732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Сделать</a:t>
            </a:r>
            <a:r>
              <a:rPr dirty="0"/>
              <a:t> </a:t>
            </a:r>
            <a:r>
              <a:rPr dirty="0" err="1"/>
              <a:t>акцент</a:t>
            </a:r>
            <a:r>
              <a:rPr dirty="0"/>
              <a:t> на </a:t>
            </a:r>
            <a:r>
              <a:rPr dirty="0" err="1"/>
              <a:t>том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ценность</a:t>
            </a:r>
            <a:r>
              <a:rPr dirty="0"/>
              <a:t> </a:t>
            </a:r>
            <a:r>
              <a:rPr dirty="0" err="1"/>
              <a:t>лаборатории</a:t>
            </a:r>
            <a:r>
              <a:rPr dirty="0"/>
              <a:t> — в </a:t>
            </a:r>
            <a:r>
              <a:rPr dirty="0" err="1"/>
              <a:t>сочетании</a:t>
            </a:r>
            <a:r>
              <a:rPr dirty="0"/>
              <a:t> </a:t>
            </a:r>
            <a:r>
              <a:rPr dirty="0" err="1"/>
              <a:t>методов</a:t>
            </a:r>
            <a:r>
              <a:rPr dirty="0"/>
              <a:t> и </a:t>
            </a:r>
            <a:r>
              <a:rPr dirty="0" err="1"/>
              <a:t>возможности</a:t>
            </a:r>
            <a:r>
              <a:rPr dirty="0"/>
              <a:t>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механизм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900561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Агрегометр БИОЛА — конкретно наш прибор. Важны два принципа: светопропускание и средний радиус агрегатов. Это особенно интересно для ранних микроагрегатов.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914533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 фотографии видно TECHNOLOGY SOLUTION 4. Точную модификацию лучше проверить по паспорту. Отдельно у нас есть TS-60; не смешивать эти два прибора.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1354992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TS-60 имеет 7 каналов: 5 клоттинговых, 1 хромогенный, 1 турбидиметрический. Это позволяет расширить исследование от времени свертывания до факторов, антикоагулянтов, плазминогена и D-димера.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1239970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T2 моделирует пространственное распространение коагуляции от поверхности с тканевым фактором. Это принципиально отличается от обычного клоттингового времени.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2647318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T2-T добавляет регистрацию генерации тромбина через флуорогенный AMC-субстрат. Получаем одновременно динамику фибрина и тромбина.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62240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Фибринолиз: образец помещается в систему, сгусток инициируется иммобилизованным TF; tPA или uPA запускает лизис через плазминоген/плазмин. Снижение светорассеяния регистрируется пространственно и во времени.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3021664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LOT, LP и временные показатели лизиса позволяют сравнивать скорость и устойчивость сгустка. Для конкретной лабораторной методики надо использовать именно вашу версию набора и ПО.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4067523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Главная сила — объединение методов в одной научной работе. Например, можно исследовать диабет через функцию тромбоцитов, генерацию тромбина, рост сгустка и его лизис.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644148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Практическая часть важна, но основное развитие лаборатории — научное.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2249097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Финальная формулировка: мы можем исследовать не только конечный показатель, но динамику и механизм формирования гемостатического ответа.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xmlns="" val="3159850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2244" y="841835"/>
            <a:ext cx="10811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dirty="0" err="1">
                <a:solidFill>
                  <a:srgbClr val="FFFFFF"/>
                </a:solidFill>
              </a:rPr>
              <a:t>Лаборатория</a:t>
            </a:r>
            <a:r>
              <a:rPr sz="2800" b="1" dirty="0">
                <a:solidFill>
                  <a:srgbClr val="FFFFFF"/>
                </a:solidFill>
              </a:rPr>
              <a:t> </a:t>
            </a:r>
            <a:r>
              <a:rPr sz="2800" b="1" dirty="0" err="1">
                <a:solidFill>
                  <a:srgbClr val="FFFFFF"/>
                </a:solidFill>
              </a:rPr>
              <a:t>физиологии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ru-RU" sz="2800" b="1" dirty="0">
                <a:solidFill>
                  <a:srgbClr val="FFFFFF"/>
                </a:solidFill>
              </a:rPr>
              <a:t>и </a:t>
            </a:r>
            <a:r>
              <a:rPr sz="2800" b="1" dirty="0" err="1">
                <a:solidFill>
                  <a:srgbClr val="FFFFFF"/>
                </a:solidFill>
              </a:rPr>
              <a:t>патологии</a:t>
            </a:r>
            <a:r>
              <a:rPr sz="2800" b="1" dirty="0">
                <a:solidFill>
                  <a:srgbClr val="FFFFFF"/>
                </a:solidFill>
              </a:rPr>
              <a:t> </a:t>
            </a:r>
            <a:r>
              <a:rPr sz="2800" b="1" dirty="0" err="1">
                <a:solidFill>
                  <a:srgbClr val="FFFFFF"/>
                </a:solidFill>
              </a:rPr>
              <a:t>гемостаза</a:t>
            </a:r>
            <a:endParaRPr sz="2800" b="1" dirty="0">
              <a:solidFill>
                <a:srgbClr val="FF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1" y="2432388"/>
            <a:ext cx="10553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ВОЗМОЖНОСТИ КОНКРЕТНОГО ОБОРУДОВАНИЯ ДЛЯ НАУЧНОЙ И ПРАКТИЧЕСКОЙ РАБОТЫ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29308"/>
            <a:ext cx="10732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0" dirty="0" err="1">
                <a:solidFill>
                  <a:srgbClr val="FFFFFF"/>
                </a:solidFill>
              </a:rPr>
              <a:t>Ключевой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акцент</a:t>
            </a:r>
            <a:r>
              <a:rPr b="0" dirty="0">
                <a:solidFill>
                  <a:srgbClr val="FFFFFF"/>
                </a:solidFill>
              </a:rPr>
              <a:t>: </a:t>
            </a:r>
            <a:r>
              <a:rPr b="0" dirty="0" err="1">
                <a:solidFill>
                  <a:srgbClr val="FFFFFF"/>
                </a:solidFill>
              </a:rPr>
              <a:t>комплексное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исследование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гемостаза</a:t>
            </a:r>
            <a:r>
              <a:rPr b="0" dirty="0">
                <a:solidFill>
                  <a:srgbClr val="FFFFFF"/>
                </a:solidFill>
              </a:rPr>
              <a:t> — </a:t>
            </a:r>
            <a:r>
              <a:rPr b="0" dirty="0" err="1">
                <a:solidFill>
                  <a:srgbClr val="FFFFFF"/>
                </a:solidFill>
              </a:rPr>
              <a:t>от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функции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тромбоцитов</a:t>
            </a:r>
            <a:r>
              <a:rPr b="0" dirty="0">
                <a:solidFill>
                  <a:srgbClr val="FFFFFF"/>
                </a:solidFill>
              </a:rPr>
              <a:t> и </a:t>
            </a:r>
            <a:r>
              <a:rPr b="0" dirty="0" err="1">
                <a:solidFill>
                  <a:srgbClr val="FFFFFF"/>
                </a:solidFill>
              </a:rPr>
              <a:t>пространственного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роста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фибрина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до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генерации</a:t>
            </a:r>
            <a:r>
              <a:rPr b="0" dirty="0">
                <a:solidFill>
                  <a:srgbClr val="FFFFFF"/>
                </a:solidFill>
              </a:rPr>
              <a:t> </a:t>
            </a:r>
            <a:r>
              <a:rPr b="0" dirty="0" err="1">
                <a:solidFill>
                  <a:srgbClr val="FFFFFF"/>
                </a:solidFill>
              </a:rPr>
              <a:t>тромбина</a:t>
            </a:r>
            <a:r>
              <a:rPr b="0" dirty="0">
                <a:solidFill>
                  <a:srgbClr val="FFFFFF"/>
                </a:solidFill>
              </a:rPr>
              <a:t> и </a:t>
            </a:r>
            <a:r>
              <a:rPr b="0" dirty="0" err="1">
                <a:solidFill>
                  <a:srgbClr val="FFFFFF"/>
                </a:solidFill>
              </a:rPr>
              <a:t>фибринолиза</a:t>
            </a:r>
            <a:r>
              <a:rPr b="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41CECCE-A1C9-415B-8BDB-B42F6E0D55A0}"/>
              </a:ext>
            </a:extLst>
          </p:cNvPr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 dirty="0" err="1">
                <a:solidFill>
                  <a:srgbClr val="FFFFFF"/>
                </a:solidFill>
              </a:rPr>
              <a:t>Что</a:t>
            </a:r>
            <a:r>
              <a:rPr sz="2300" b="1" dirty="0">
                <a:solidFill>
                  <a:srgbClr val="FFFFFF"/>
                </a:solidFill>
              </a:rPr>
              <a:t> </a:t>
            </a:r>
            <a:r>
              <a:rPr sz="2300" b="1" dirty="0" err="1">
                <a:solidFill>
                  <a:srgbClr val="FFFFFF"/>
                </a:solidFill>
              </a:rPr>
              <a:t>реально</a:t>
            </a:r>
            <a:r>
              <a:rPr sz="2300" b="1" dirty="0">
                <a:solidFill>
                  <a:srgbClr val="FFFFFF"/>
                </a:solidFill>
              </a:rPr>
              <a:t> </a:t>
            </a:r>
            <a:r>
              <a:rPr sz="2300" b="1" dirty="0" err="1">
                <a:solidFill>
                  <a:srgbClr val="FFFFFF"/>
                </a:solidFill>
              </a:rPr>
              <a:t>позволяет</a:t>
            </a:r>
            <a:r>
              <a:rPr sz="2300" b="1" dirty="0">
                <a:solidFill>
                  <a:srgbClr val="FFFFFF"/>
                </a:solidFill>
              </a:rPr>
              <a:t> </a:t>
            </a:r>
            <a:r>
              <a:rPr sz="2300" b="1" dirty="0" err="1">
                <a:solidFill>
                  <a:srgbClr val="FFFFFF"/>
                </a:solidFill>
              </a:rPr>
              <a:t>делать</a:t>
            </a:r>
            <a:r>
              <a:rPr sz="2300" b="1" dirty="0">
                <a:solidFill>
                  <a:srgbClr val="FFFFFF"/>
                </a:solidFill>
              </a:rPr>
              <a:t> </a:t>
            </a:r>
            <a:r>
              <a:rPr sz="2300" b="1" dirty="0" err="1">
                <a:solidFill>
                  <a:srgbClr val="FFFFFF"/>
                </a:solidFill>
              </a:rPr>
              <a:t>оснащение</a:t>
            </a:r>
            <a:r>
              <a:rPr sz="2300" b="1" dirty="0">
                <a:solidFill>
                  <a:srgbClr val="FFFFFF"/>
                </a:solidFill>
              </a:rPr>
              <a:t> </a:t>
            </a:r>
            <a:r>
              <a:rPr sz="2300" b="1" dirty="0" err="1">
                <a:solidFill>
                  <a:srgbClr val="FFFFFF"/>
                </a:solidFill>
              </a:rPr>
              <a:t>лаборатории</a:t>
            </a:r>
            <a:endParaRPr sz="2300" b="1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4360" y="960120"/>
            <a:ext cx="3566160" cy="1828800"/>
          </a:xfrm>
          <a:prstGeom prst="roundRect">
            <a:avLst>
              <a:gd name="adj" fmla="val 1300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594360" y="960120"/>
            <a:ext cx="73152" cy="18288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667512" y="1069848"/>
            <a:ext cx="332841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 err="1">
                <a:solidFill>
                  <a:srgbClr val="182B44"/>
                </a:solidFill>
              </a:rPr>
              <a:t>Клеточный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уровень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7512" y="1490472"/>
            <a:ext cx="3483864" cy="65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Агрегация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тромбоцитов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размер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микроагрегатов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тромбоцитарно-лейкоцитарные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взаимодействия</a:t>
            </a:r>
            <a:endParaRPr sz="1220" b="0" dirty="0">
              <a:solidFill>
                <a:srgbClr val="2B343C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15968" y="960120"/>
            <a:ext cx="3566160" cy="1828800"/>
          </a:xfrm>
          <a:prstGeom prst="roundRect">
            <a:avLst>
              <a:gd name="adj" fmla="val 1988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15968" y="960120"/>
            <a:ext cx="73152" cy="1828800"/>
          </a:xfrm>
          <a:prstGeom prst="rect">
            <a:avLst/>
          </a:prstGeom>
          <a:solidFill>
            <a:srgbClr val="2F9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9120" y="1069848"/>
            <a:ext cx="332841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 err="1">
                <a:solidFill>
                  <a:srgbClr val="182B44"/>
                </a:solidFill>
              </a:rPr>
              <a:t>Функциональный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уровень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89120" y="1490472"/>
            <a:ext cx="3328416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Динамика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образования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сгустка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скорость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роста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плотность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фибринолиз</a:t>
            </a:r>
            <a:endParaRPr sz="1220" b="0" dirty="0">
              <a:solidFill>
                <a:srgbClr val="2B343C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037575" y="960120"/>
            <a:ext cx="3566160" cy="1828800"/>
          </a:xfrm>
          <a:prstGeom prst="roundRect">
            <a:avLst>
              <a:gd name="adj" fmla="val 4740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37575" y="960120"/>
            <a:ext cx="73152" cy="1828800"/>
          </a:xfrm>
          <a:prstGeom prst="rect">
            <a:avLst/>
          </a:prstGeom>
          <a:solidFill>
            <a:srgbClr val="2F9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10727" y="1069848"/>
            <a:ext cx="332841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 err="1">
                <a:solidFill>
                  <a:srgbClr val="182B44"/>
                </a:solidFill>
              </a:rPr>
              <a:t>Молекулярный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уровень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10727" y="1490472"/>
            <a:ext cx="3328417" cy="65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Генерация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тромбина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хромогенные</a:t>
            </a:r>
            <a:r>
              <a:rPr sz="1220" b="0" dirty="0">
                <a:solidFill>
                  <a:srgbClr val="2B343C"/>
                </a:solidFill>
              </a:rPr>
              <a:t>/</a:t>
            </a:r>
            <a:r>
              <a:rPr sz="1220" b="0" dirty="0" err="1">
                <a:solidFill>
                  <a:srgbClr val="2B343C"/>
                </a:solidFill>
              </a:rPr>
              <a:t>флуорогенные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реакции</a:t>
            </a:r>
            <a:r>
              <a:rPr sz="1220" b="0" dirty="0">
                <a:solidFill>
                  <a:srgbClr val="2B343C"/>
                </a:solidFill>
              </a:rPr>
              <a:t> • </a:t>
            </a:r>
            <a:r>
              <a:rPr sz="1220" b="0" dirty="0" err="1">
                <a:solidFill>
                  <a:srgbClr val="2B343C"/>
                </a:solidFill>
              </a:rPr>
              <a:t>факторы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ингибиторы</a:t>
            </a:r>
            <a:endParaRPr sz="1220" b="0" dirty="0">
              <a:solidFill>
                <a:srgbClr val="2B343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7239" y="3337560"/>
            <a:ext cx="108082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2100" b="1" dirty="0" err="1">
                <a:solidFill>
                  <a:srgbClr val="182B44"/>
                </a:solidFill>
              </a:rPr>
              <a:t>Сильная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сторона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лаборатории</a:t>
            </a:r>
            <a:r>
              <a:rPr sz="2100" b="1" dirty="0">
                <a:solidFill>
                  <a:srgbClr val="182B44"/>
                </a:solidFill>
              </a:rPr>
              <a:t> — </a:t>
            </a:r>
            <a:r>
              <a:rPr sz="2100" b="1" dirty="0" err="1">
                <a:solidFill>
                  <a:srgbClr val="182B44"/>
                </a:solidFill>
              </a:rPr>
              <a:t>возможность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исследовать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один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биологический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процесс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несколькими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независимыми</a:t>
            </a:r>
            <a:r>
              <a:rPr sz="2100" b="1" dirty="0">
                <a:solidFill>
                  <a:srgbClr val="182B44"/>
                </a:solidFill>
              </a:rPr>
              <a:t> </a:t>
            </a:r>
            <a:r>
              <a:rPr sz="2100" b="1" dirty="0" err="1">
                <a:solidFill>
                  <a:srgbClr val="182B44"/>
                </a:solidFill>
              </a:rPr>
              <a:t>методами</a:t>
            </a:r>
            <a:r>
              <a:rPr sz="2100" b="1" dirty="0">
                <a:solidFill>
                  <a:srgbClr val="182B44"/>
                </a:solidFill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7" y="4069080"/>
            <a:ext cx="10808207" cy="1166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600">
                <a:solidFill>
                  <a:srgbClr val="2B343C"/>
                </a:solidFill>
              </a:defRPr>
            </a:pP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просто</a:t>
            </a:r>
            <a:r>
              <a:rPr dirty="0"/>
              <a:t> </a:t>
            </a:r>
            <a:r>
              <a:rPr dirty="0" err="1"/>
              <a:t>фиксировать</a:t>
            </a:r>
            <a:r>
              <a:rPr dirty="0"/>
              <a:t>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показателя</a:t>
            </a:r>
            <a:r>
              <a:rPr dirty="0"/>
              <a:t>, а </a:t>
            </a:r>
            <a:r>
              <a:rPr dirty="0" err="1"/>
              <a:t>проверять</a:t>
            </a:r>
            <a:r>
              <a:rPr dirty="0"/>
              <a:t> </a:t>
            </a:r>
            <a:r>
              <a:rPr dirty="0" err="1"/>
              <a:t>механизм</a:t>
            </a:r>
            <a:r>
              <a:rPr dirty="0"/>
              <a:t>: </a:t>
            </a:r>
            <a:r>
              <a:rPr dirty="0" err="1"/>
              <a:t>например</a:t>
            </a:r>
            <a:r>
              <a:rPr dirty="0"/>
              <a:t>,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функции</a:t>
            </a:r>
            <a:r>
              <a:rPr dirty="0"/>
              <a:t> </a:t>
            </a:r>
            <a:r>
              <a:rPr dirty="0" err="1"/>
              <a:t>тромбоцитов</a:t>
            </a:r>
            <a:r>
              <a:rPr dirty="0"/>
              <a:t> →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формирования</a:t>
            </a:r>
            <a:r>
              <a:rPr dirty="0"/>
              <a:t> </a:t>
            </a:r>
            <a:r>
              <a:rPr dirty="0" err="1"/>
              <a:t>сгустка</a:t>
            </a:r>
            <a:r>
              <a:rPr dirty="0"/>
              <a:t> → </a:t>
            </a:r>
            <a:r>
              <a:rPr dirty="0" err="1"/>
              <a:t>изменение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тромбина</a:t>
            </a:r>
            <a:r>
              <a:rPr dirty="0"/>
              <a:t>/</a:t>
            </a:r>
            <a:r>
              <a:rPr dirty="0" err="1"/>
              <a:t>фибринолиза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600">
                <a:solidFill>
                  <a:srgbClr val="2B343C"/>
                </a:solidFill>
              </a:defRPr>
            </a:pPr>
            <a:r>
              <a:rPr dirty="0" err="1"/>
              <a:t>Такой</a:t>
            </a:r>
            <a:r>
              <a:rPr dirty="0"/>
              <a:t> </a:t>
            </a:r>
            <a:r>
              <a:rPr dirty="0" err="1"/>
              <a:t>дизайн</a:t>
            </a:r>
            <a:r>
              <a:rPr dirty="0"/>
              <a:t> </a:t>
            </a:r>
            <a:r>
              <a:rPr dirty="0" err="1"/>
              <a:t>особенно</a:t>
            </a:r>
            <a:r>
              <a:rPr dirty="0"/>
              <a:t> </a:t>
            </a:r>
            <a:r>
              <a:rPr dirty="0" err="1"/>
              <a:t>ценен</a:t>
            </a:r>
            <a:r>
              <a:rPr dirty="0"/>
              <a:t> для </a:t>
            </a:r>
            <a:r>
              <a:rPr dirty="0" err="1"/>
              <a:t>диссертационных</a:t>
            </a:r>
            <a:r>
              <a:rPr dirty="0"/>
              <a:t> </a:t>
            </a:r>
            <a:r>
              <a:rPr dirty="0" err="1"/>
              <a:t>исследований</a:t>
            </a:r>
            <a:r>
              <a:rPr dirty="0"/>
              <a:t>, </a:t>
            </a:r>
            <a:r>
              <a:rPr dirty="0" err="1"/>
              <a:t>грантовых</a:t>
            </a:r>
            <a:r>
              <a:rPr dirty="0"/>
              <a:t> </a:t>
            </a:r>
            <a:r>
              <a:rPr dirty="0" err="1"/>
              <a:t>проектов</a:t>
            </a:r>
            <a:r>
              <a:rPr dirty="0"/>
              <a:t> и </a:t>
            </a:r>
            <a:r>
              <a:rPr dirty="0" err="1"/>
              <a:t>разработки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биомаркеров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Агрегометр БИОЛА: функция тромбоцитов</a:t>
            </a:r>
          </a:p>
        </p:txBody>
      </p:sp>
      <p:pic>
        <p:nvPicPr>
          <p:cNvPr id="7" name="Picture 6" descr="334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" y="987552"/>
            <a:ext cx="3639311" cy="4956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40080" y="5605272"/>
            <a:ext cx="3474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182B44"/>
                </a:solidFill>
              </a:rPr>
              <a:t>Реальный прибор лаборатории: Aggregation Analyser БИОЛА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6280" y="987552"/>
            <a:ext cx="6995160" cy="3073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 err="1"/>
              <a:t>Двухканальная</a:t>
            </a:r>
            <a:r>
              <a:rPr dirty="0"/>
              <a:t> </a:t>
            </a:r>
            <a:r>
              <a:rPr dirty="0" err="1"/>
              <a:t>система</a:t>
            </a:r>
            <a:r>
              <a:rPr dirty="0"/>
              <a:t>: </a:t>
            </a:r>
            <a:r>
              <a:rPr dirty="0" err="1"/>
              <a:t>параллельные</a:t>
            </a:r>
            <a:r>
              <a:rPr dirty="0"/>
              <a:t> </a:t>
            </a:r>
            <a:r>
              <a:rPr dirty="0" err="1"/>
              <a:t>независимые</a:t>
            </a:r>
            <a:r>
              <a:rPr dirty="0"/>
              <a:t> </a:t>
            </a:r>
            <a:r>
              <a:rPr dirty="0" err="1"/>
              <a:t>измерения</a:t>
            </a:r>
            <a:r>
              <a:rPr dirty="0"/>
              <a:t>; </a:t>
            </a:r>
            <a:r>
              <a:rPr dirty="0" err="1"/>
              <a:t>объём</a:t>
            </a:r>
            <a:r>
              <a:rPr dirty="0"/>
              <a:t> </a:t>
            </a:r>
            <a:r>
              <a:rPr dirty="0" err="1"/>
              <a:t>пробы</a:t>
            </a:r>
            <a:r>
              <a:rPr dirty="0"/>
              <a:t> </a:t>
            </a:r>
            <a:r>
              <a:rPr dirty="0" err="1"/>
              <a:t>около</a:t>
            </a:r>
            <a:r>
              <a:rPr dirty="0"/>
              <a:t> 0,3 </a:t>
            </a:r>
            <a:r>
              <a:rPr dirty="0" err="1"/>
              <a:t>мл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 err="1"/>
              <a:t>Одновременно</a:t>
            </a:r>
            <a:r>
              <a:rPr dirty="0"/>
              <a:t> </a:t>
            </a:r>
            <a:r>
              <a:rPr dirty="0" err="1"/>
              <a:t>доступны</a:t>
            </a:r>
            <a:r>
              <a:rPr dirty="0"/>
              <a:t> </a:t>
            </a:r>
            <a:r>
              <a:rPr dirty="0" err="1"/>
              <a:t>традиционная</a:t>
            </a:r>
            <a:r>
              <a:rPr dirty="0"/>
              <a:t> 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светопропускания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Борну</a:t>
            </a:r>
            <a:r>
              <a:rPr dirty="0"/>
              <a:t> и </a:t>
            </a:r>
            <a:r>
              <a:rPr dirty="0" err="1"/>
              <a:t>регистрация</a:t>
            </a:r>
            <a:r>
              <a:rPr dirty="0"/>
              <a:t> </a:t>
            </a:r>
            <a:r>
              <a:rPr dirty="0" err="1"/>
              <a:t>среднего</a:t>
            </a:r>
            <a:r>
              <a:rPr dirty="0"/>
              <a:t> </a:t>
            </a:r>
            <a:r>
              <a:rPr dirty="0" err="1"/>
              <a:t>радиуса</a:t>
            </a:r>
            <a:r>
              <a:rPr dirty="0"/>
              <a:t> </a:t>
            </a:r>
            <a:r>
              <a:rPr dirty="0" err="1"/>
              <a:t>агрегатов</a:t>
            </a:r>
            <a:r>
              <a:rPr dirty="0"/>
              <a:t> — </a:t>
            </a:r>
            <a:r>
              <a:rPr dirty="0" err="1"/>
              <a:t>чувствительный</a:t>
            </a:r>
            <a:r>
              <a:rPr dirty="0"/>
              <a:t> </a:t>
            </a:r>
            <a:r>
              <a:rPr dirty="0" err="1"/>
              <a:t>подход</a:t>
            </a:r>
            <a:r>
              <a:rPr dirty="0"/>
              <a:t> к </a:t>
            </a:r>
            <a:r>
              <a:rPr dirty="0" err="1"/>
              <a:t>раннему</a:t>
            </a:r>
            <a:r>
              <a:rPr dirty="0"/>
              <a:t> </a:t>
            </a:r>
            <a:r>
              <a:rPr dirty="0" err="1"/>
              <a:t>образованию</a:t>
            </a:r>
            <a:r>
              <a:rPr dirty="0"/>
              <a:t> </a:t>
            </a:r>
            <a:r>
              <a:rPr dirty="0" err="1"/>
              <a:t>микроагрегатов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 err="1"/>
              <a:t>Термостатирование</a:t>
            </a:r>
            <a:r>
              <a:rPr dirty="0"/>
              <a:t> 25–42 °C; </a:t>
            </a:r>
            <a:r>
              <a:rPr dirty="0" err="1"/>
              <a:t>перемешивание</a:t>
            </a:r>
            <a:r>
              <a:rPr dirty="0"/>
              <a:t> 100–1200 </a:t>
            </a:r>
            <a:r>
              <a:rPr dirty="0" err="1"/>
              <a:t>об</a:t>
            </a:r>
            <a:r>
              <a:rPr dirty="0"/>
              <a:t>/</a:t>
            </a:r>
            <a:r>
              <a:rPr dirty="0" err="1"/>
              <a:t>мин</a:t>
            </a:r>
            <a:r>
              <a:rPr dirty="0"/>
              <a:t> — </a:t>
            </a:r>
            <a:r>
              <a:rPr dirty="0" err="1"/>
              <a:t>параметры</a:t>
            </a:r>
            <a:r>
              <a:rPr dirty="0"/>
              <a:t> </a:t>
            </a:r>
            <a:r>
              <a:rPr dirty="0" err="1"/>
              <a:t>позволяют</a:t>
            </a:r>
            <a:r>
              <a:rPr dirty="0"/>
              <a:t> </a:t>
            </a:r>
            <a:r>
              <a:rPr dirty="0" err="1"/>
              <a:t>моделировать</a:t>
            </a:r>
            <a:r>
              <a:rPr dirty="0"/>
              <a:t> </a:t>
            </a:r>
            <a:r>
              <a:rPr dirty="0" err="1"/>
              <a:t>разные</a:t>
            </a:r>
            <a:r>
              <a:rPr dirty="0"/>
              <a:t> </a:t>
            </a:r>
            <a:r>
              <a:rPr dirty="0" err="1"/>
              <a:t>экспериментальные</a:t>
            </a:r>
            <a:r>
              <a:rPr dirty="0"/>
              <a:t> </a:t>
            </a:r>
            <a:r>
              <a:rPr dirty="0" err="1"/>
              <a:t>условия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/>
              <a:t>Для </a:t>
            </a:r>
            <a:r>
              <a:rPr dirty="0" err="1"/>
              <a:t>научной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: </a:t>
            </a:r>
            <a:r>
              <a:rPr dirty="0" err="1"/>
              <a:t>фенотипирование</a:t>
            </a:r>
            <a:r>
              <a:rPr dirty="0"/>
              <a:t> </a:t>
            </a:r>
            <a:r>
              <a:rPr dirty="0" err="1"/>
              <a:t>тромбоцитов</a:t>
            </a:r>
            <a:r>
              <a:rPr dirty="0"/>
              <a:t>, </a:t>
            </a:r>
            <a:r>
              <a:rPr dirty="0" err="1"/>
              <a:t>исследование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 </a:t>
            </a:r>
            <a:r>
              <a:rPr dirty="0" err="1"/>
              <a:t>агонистов</a:t>
            </a:r>
            <a:r>
              <a:rPr dirty="0"/>
              <a:t> и </a:t>
            </a:r>
            <a:r>
              <a:rPr dirty="0" err="1"/>
              <a:t>препаратов</a:t>
            </a:r>
            <a:r>
              <a:rPr dirty="0"/>
              <a:t>, </a:t>
            </a:r>
            <a:r>
              <a:rPr dirty="0" err="1"/>
              <a:t>оценка</a:t>
            </a:r>
            <a:r>
              <a:rPr dirty="0"/>
              <a:t> </a:t>
            </a:r>
            <a:r>
              <a:rPr dirty="0" err="1"/>
              <a:t>спонтанной</a:t>
            </a:r>
            <a:r>
              <a:rPr dirty="0"/>
              <a:t> </a:t>
            </a:r>
            <a:r>
              <a:rPr dirty="0" err="1"/>
              <a:t>агрегации</a:t>
            </a:r>
            <a:r>
              <a:rPr dirty="0"/>
              <a:t>, </a:t>
            </a:r>
            <a:r>
              <a:rPr dirty="0" err="1"/>
              <a:t>скрининг</a:t>
            </a:r>
            <a:r>
              <a:rPr dirty="0"/>
              <a:t> </a:t>
            </a:r>
            <a:r>
              <a:rPr dirty="0" err="1"/>
              <a:t>экспериментальных</a:t>
            </a:r>
            <a:r>
              <a:rPr dirty="0"/>
              <a:t> </a:t>
            </a:r>
            <a:r>
              <a:rPr dirty="0" err="1"/>
              <a:t>соединений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 err="1"/>
              <a:t>Особенно</a:t>
            </a:r>
            <a:r>
              <a:rPr dirty="0"/>
              <a:t> </a:t>
            </a:r>
            <a:r>
              <a:rPr dirty="0" err="1"/>
              <a:t>перспективна</a:t>
            </a:r>
            <a:r>
              <a:rPr dirty="0"/>
              <a:t> </a:t>
            </a:r>
            <a:r>
              <a:rPr dirty="0" err="1"/>
              <a:t>связка</a:t>
            </a:r>
            <a:r>
              <a:rPr dirty="0"/>
              <a:t> с </a:t>
            </a:r>
            <a:r>
              <a:rPr dirty="0" err="1"/>
              <a:t>другими</a:t>
            </a:r>
            <a:r>
              <a:rPr dirty="0"/>
              <a:t> </a:t>
            </a:r>
            <a:r>
              <a:rPr dirty="0" err="1"/>
              <a:t>методами</a:t>
            </a:r>
            <a:r>
              <a:rPr dirty="0"/>
              <a:t>: </a:t>
            </a:r>
            <a:r>
              <a:rPr dirty="0" err="1"/>
              <a:t>агрегация</a:t>
            </a:r>
            <a:r>
              <a:rPr dirty="0"/>
              <a:t> → </a:t>
            </a:r>
            <a:r>
              <a:rPr dirty="0" err="1"/>
              <a:t>клеточная</a:t>
            </a:r>
            <a:r>
              <a:rPr dirty="0"/>
              <a:t> </a:t>
            </a:r>
            <a:r>
              <a:rPr dirty="0" err="1"/>
              <a:t>активация</a:t>
            </a:r>
            <a:r>
              <a:rPr dirty="0"/>
              <a:t> → </a:t>
            </a:r>
            <a:r>
              <a:rPr dirty="0" err="1"/>
              <a:t>тромбин</a:t>
            </a:r>
            <a:r>
              <a:rPr dirty="0"/>
              <a:t> → </a:t>
            </a:r>
            <a:r>
              <a:rPr dirty="0" err="1"/>
              <a:t>формирование</a:t>
            </a:r>
            <a:r>
              <a:rPr dirty="0"/>
              <a:t>/</a:t>
            </a:r>
            <a:r>
              <a:rPr dirty="0" err="1"/>
              <a:t>лизис</a:t>
            </a:r>
            <a:r>
              <a:rPr dirty="0"/>
              <a:t> </a:t>
            </a:r>
            <a:r>
              <a:rPr dirty="0" err="1"/>
              <a:t>сгустка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90288" y="5550408"/>
            <a:ext cx="6812280" cy="768096"/>
          </a:xfrm>
          <a:prstGeom prst="roundRect">
            <a:avLst>
              <a:gd name="adj" fmla="val 5199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3370" y="5550408"/>
            <a:ext cx="73152" cy="768096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39" y="5550408"/>
            <a:ext cx="65562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 err="1">
                <a:solidFill>
                  <a:srgbClr val="182B44"/>
                </a:solidFill>
              </a:rPr>
              <a:t>Публикационный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потенциал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  <p:sp>
        <p:nvSpPr>
          <p:cNvPr id="2" name="Rectangle 1"/>
          <p:cNvSpPr/>
          <p:nvPr/>
        </p:nvSpPr>
        <p:spPr>
          <a:xfrm>
            <a:off x="4663439" y="5775820"/>
            <a:ext cx="6739129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0" dirty="0">
                <a:solidFill>
                  <a:srgbClr val="2B343C"/>
                </a:solidFill>
              </a:rPr>
              <a:t>Функциональный фенотип тромбоцитов + </a:t>
            </a:r>
            <a:r>
              <a:rPr lang="ru-RU" sz="1200" b="0" dirty="0" err="1">
                <a:solidFill>
                  <a:srgbClr val="2B343C"/>
                </a:solidFill>
              </a:rPr>
              <a:t>межметодная</a:t>
            </a:r>
            <a:r>
              <a:rPr lang="ru-RU" sz="1200" b="0" dirty="0">
                <a:solidFill>
                  <a:srgbClr val="2B343C"/>
                </a:solidFill>
              </a:rPr>
              <a:t> корреляция + фармакологическое воздействие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Оборудование Technology Solution: автоматизация гемостаза</a:t>
            </a:r>
          </a:p>
        </p:txBody>
      </p:sp>
      <p:pic>
        <p:nvPicPr>
          <p:cNvPr id="7" name="Picture 6" descr="334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703" y="1025542"/>
            <a:ext cx="3590603" cy="21288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61851" y="3364502"/>
            <a:ext cx="4434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 dirty="0">
                <a:solidFill>
                  <a:srgbClr val="182B44"/>
                </a:solidFill>
              </a:rPr>
              <a:t> </a:t>
            </a:r>
            <a:r>
              <a:rPr sz="1400" b="1" dirty="0">
                <a:solidFill>
                  <a:srgbClr val="182B44"/>
                </a:solidFill>
              </a:rPr>
              <a:t>TECHNOLOGY SOLUTION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4004" y="708809"/>
            <a:ext cx="55778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2B343C"/>
                </a:solidFill>
              </a:defRPr>
            </a:pPr>
            <a:r>
              <a:rPr lang="en-US" dirty="0"/>
              <a:t>TECHNOLOGY SOLUTION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2490" y="972825"/>
            <a:ext cx="6370848" cy="359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500">
                <a:solidFill>
                  <a:srgbClr val="2B343C"/>
                </a:solidFill>
              </a:defRPr>
            </a:pPr>
            <a:r>
              <a:rPr lang="ru-RU" dirty="0" err="1"/>
              <a:t>Коагулометр</a:t>
            </a:r>
            <a:r>
              <a:rPr lang="ru-RU" dirty="0"/>
              <a:t> </a:t>
            </a:r>
            <a:r>
              <a:rPr lang="ru-RU" dirty="0" err="1"/>
              <a:t>Technology</a:t>
            </a:r>
            <a:r>
              <a:rPr lang="ru-RU" dirty="0"/>
              <a:t> </a:t>
            </a:r>
            <a:r>
              <a:rPr lang="ru-RU" dirty="0" err="1"/>
              <a:t>Solution</a:t>
            </a:r>
            <a:r>
              <a:rPr lang="ru-RU" dirty="0"/>
              <a:t> TS-4 — это медицинский полуавтоматический 4-канальный анализатор гемостаза, разработанный для измерения времени и активности факторов свертывания крови.</a:t>
            </a:r>
            <a:endParaRPr lang="en-US" dirty="0"/>
          </a:p>
          <a:p>
            <a:pPr algn="just">
              <a:spcAft>
                <a:spcPts val="700"/>
              </a:spcAft>
              <a:defRPr sz="1500">
                <a:solidFill>
                  <a:srgbClr val="2B343C"/>
                </a:solidFill>
              </a:defRPr>
            </a:pPr>
            <a:r>
              <a:rPr lang="ru-RU" dirty="0"/>
              <a:t>Устройство полностью закрывает базовый спектр тестов </a:t>
            </a:r>
            <a:r>
              <a:rPr lang="ru-RU" dirty="0" err="1"/>
              <a:t>коагулологии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ПВ (</a:t>
            </a:r>
            <a:r>
              <a:rPr lang="ru-RU" dirty="0" err="1"/>
              <a:t>Протромбиновое</a:t>
            </a:r>
            <a:r>
              <a:rPr lang="ru-RU" dirty="0"/>
              <a:t> время / МНО) АПТВ (Активированное парциальное </a:t>
            </a:r>
            <a:r>
              <a:rPr lang="ru-RU" dirty="0" err="1"/>
              <a:t>тромбопластиновое</a:t>
            </a:r>
            <a:r>
              <a:rPr lang="ru-RU" dirty="0"/>
              <a:t> время) Фибриноген, ТВ (</a:t>
            </a:r>
            <a:r>
              <a:rPr lang="ru-RU" dirty="0" err="1"/>
              <a:t>Тромбиновое</a:t>
            </a:r>
            <a:r>
              <a:rPr lang="ru-RU" dirty="0"/>
              <a:t> время), Волчаночный антикоагулянт, Протеин С, Факторы свертывания  (VIII и остальные)</a:t>
            </a:r>
          </a:p>
          <a:p>
            <a:pPr algn="just">
              <a:spcAft>
                <a:spcPts val="700"/>
              </a:spcAft>
              <a:defRPr sz="1500">
                <a:solidFill>
                  <a:srgbClr val="2B343C"/>
                </a:solidFill>
              </a:defRPr>
            </a:pPr>
            <a:r>
              <a:rPr dirty="0"/>
              <a:t>В </a:t>
            </a:r>
            <a:r>
              <a:rPr dirty="0" err="1"/>
              <a:t>лаборатории</a:t>
            </a:r>
            <a:r>
              <a:rPr dirty="0"/>
              <a:t> </a:t>
            </a:r>
            <a:r>
              <a:rPr dirty="0" err="1"/>
              <a:t>дополнительно</a:t>
            </a:r>
            <a:r>
              <a:rPr dirty="0"/>
              <a:t> </a:t>
            </a:r>
            <a:r>
              <a:rPr dirty="0" err="1"/>
              <a:t>имеется</a:t>
            </a:r>
            <a:r>
              <a:rPr dirty="0"/>
              <a:t> </a:t>
            </a:r>
            <a:r>
              <a:rPr dirty="0" err="1"/>
              <a:t>автоматический</a:t>
            </a:r>
            <a:r>
              <a:rPr dirty="0"/>
              <a:t> </a:t>
            </a:r>
            <a:r>
              <a:rPr dirty="0" err="1"/>
              <a:t>коагулометр</a:t>
            </a:r>
            <a:r>
              <a:rPr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dirty="0"/>
              <a:t>TS-60 — </a:t>
            </a:r>
            <a:r>
              <a:rPr dirty="0" err="1"/>
              <a:t>отдельный</a:t>
            </a:r>
            <a:r>
              <a:rPr dirty="0"/>
              <a:t> </a:t>
            </a:r>
            <a:r>
              <a:rPr dirty="0" err="1"/>
              <a:t>высокопроизводительный</a:t>
            </a:r>
            <a:r>
              <a:rPr dirty="0"/>
              <a:t> </a:t>
            </a:r>
            <a:r>
              <a:rPr dirty="0" err="1"/>
              <a:t>прибор</a:t>
            </a:r>
            <a:r>
              <a:rPr dirty="0"/>
              <a:t> для </a:t>
            </a:r>
            <a:r>
              <a:rPr dirty="0" err="1"/>
              <a:t>клоттинговых</a:t>
            </a:r>
            <a:r>
              <a:rPr dirty="0"/>
              <a:t>, </a:t>
            </a:r>
            <a:r>
              <a:rPr dirty="0" err="1"/>
              <a:t>хромогенных</a:t>
            </a:r>
            <a:r>
              <a:rPr dirty="0"/>
              <a:t> и </a:t>
            </a:r>
            <a:r>
              <a:rPr dirty="0" err="1"/>
              <a:t>турбидиметрических</a:t>
            </a:r>
            <a:r>
              <a:rPr dirty="0"/>
              <a:t> </a:t>
            </a:r>
            <a:r>
              <a:rPr dirty="0" err="1"/>
              <a:t>исследований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500">
                <a:solidFill>
                  <a:srgbClr val="2B343C"/>
                </a:solidFill>
              </a:defRPr>
            </a:pPr>
            <a:r>
              <a:rPr dirty="0" err="1"/>
              <a:t>Таким</a:t>
            </a:r>
            <a:r>
              <a:rPr dirty="0"/>
              <a:t> </a:t>
            </a:r>
            <a:r>
              <a:rPr dirty="0" err="1"/>
              <a:t>образом</a:t>
            </a:r>
            <a:r>
              <a:rPr dirty="0"/>
              <a:t>, в </a:t>
            </a:r>
            <a:r>
              <a:rPr dirty="0" err="1"/>
              <a:t>лаборатории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сочетать</a:t>
            </a:r>
            <a:r>
              <a:rPr dirty="0"/>
              <a:t> </a:t>
            </a:r>
            <a:r>
              <a:rPr dirty="0" err="1"/>
              <a:t>специализированные</a:t>
            </a:r>
            <a:r>
              <a:rPr dirty="0"/>
              <a:t> </a:t>
            </a:r>
            <a:r>
              <a:rPr dirty="0" err="1"/>
              <a:t>исследовательские</a:t>
            </a:r>
            <a:r>
              <a:rPr dirty="0"/>
              <a:t> </a:t>
            </a:r>
            <a:r>
              <a:rPr dirty="0" err="1"/>
              <a:t>методики</a:t>
            </a:r>
            <a:r>
              <a:rPr dirty="0"/>
              <a:t> с </a:t>
            </a:r>
            <a:r>
              <a:rPr dirty="0" err="1"/>
              <a:t>широким</a:t>
            </a:r>
            <a:r>
              <a:rPr dirty="0"/>
              <a:t> </a:t>
            </a:r>
            <a:r>
              <a:rPr dirty="0" err="1"/>
              <a:t>панелем</a:t>
            </a:r>
            <a:r>
              <a:rPr dirty="0"/>
              <a:t> </a:t>
            </a:r>
            <a:r>
              <a:rPr dirty="0" err="1"/>
              <a:t>стандартных</a:t>
            </a:r>
            <a:r>
              <a:rPr dirty="0"/>
              <a:t> </a:t>
            </a:r>
            <a:r>
              <a:rPr dirty="0" err="1"/>
              <a:t>коагуляционных</a:t>
            </a:r>
            <a:r>
              <a:rPr dirty="0"/>
              <a:t> </a:t>
            </a:r>
            <a:r>
              <a:rPr dirty="0" err="1"/>
              <a:t>тестов</a:t>
            </a: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92139" y="5372100"/>
            <a:ext cx="6241199" cy="1175507"/>
          </a:xfrm>
          <a:prstGeom prst="roundRect">
            <a:avLst>
              <a:gd name="adj" fmla="val 3645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687568" y="5372100"/>
            <a:ext cx="73152" cy="1175507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5760720" y="5449908"/>
            <a:ext cx="55092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TS-60 — </a:t>
            </a:r>
            <a:r>
              <a:rPr sz="1500" b="1" dirty="0" err="1">
                <a:solidFill>
                  <a:srgbClr val="182B44"/>
                </a:solidFill>
              </a:rPr>
              <a:t>научный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ресурс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60720" y="5727537"/>
            <a:ext cx="6126480" cy="65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>
                <a:solidFill>
                  <a:srgbClr val="2B343C"/>
                </a:solidFill>
              </a:rPr>
              <a:t>7 </a:t>
            </a:r>
            <a:r>
              <a:rPr sz="1220" b="0" dirty="0" err="1">
                <a:solidFill>
                  <a:srgbClr val="2B343C"/>
                </a:solidFill>
              </a:rPr>
              <a:t>каналов</a:t>
            </a:r>
            <a:r>
              <a:rPr sz="1220" b="0" dirty="0">
                <a:solidFill>
                  <a:srgbClr val="2B343C"/>
                </a:solidFill>
              </a:rPr>
              <a:t>: 5 </a:t>
            </a:r>
            <a:r>
              <a:rPr sz="1220" b="0" dirty="0" err="1">
                <a:solidFill>
                  <a:srgbClr val="2B343C"/>
                </a:solidFill>
              </a:rPr>
              <a:t>клоттинговых</a:t>
            </a:r>
            <a:r>
              <a:rPr sz="1220" b="0" dirty="0">
                <a:solidFill>
                  <a:srgbClr val="2B343C"/>
                </a:solidFill>
              </a:rPr>
              <a:t> (660 </a:t>
            </a:r>
            <a:r>
              <a:rPr sz="1220" b="0" dirty="0" err="1">
                <a:solidFill>
                  <a:srgbClr val="2B343C"/>
                </a:solidFill>
              </a:rPr>
              <a:t>нм</a:t>
            </a:r>
            <a:r>
              <a:rPr sz="1220" b="0" dirty="0">
                <a:solidFill>
                  <a:srgbClr val="2B343C"/>
                </a:solidFill>
              </a:rPr>
              <a:t>), 1 </a:t>
            </a:r>
            <a:r>
              <a:rPr sz="1220" b="0" dirty="0" err="1">
                <a:solidFill>
                  <a:srgbClr val="2B343C"/>
                </a:solidFill>
              </a:rPr>
              <a:t>хромогенный</a:t>
            </a:r>
            <a:r>
              <a:rPr sz="1220" b="0" dirty="0">
                <a:solidFill>
                  <a:srgbClr val="2B343C"/>
                </a:solidFill>
              </a:rPr>
              <a:t> (405 </a:t>
            </a:r>
            <a:r>
              <a:rPr sz="1220" b="0" dirty="0" err="1">
                <a:solidFill>
                  <a:srgbClr val="2B343C"/>
                </a:solidFill>
              </a:rPr>
              <a:t>нм</a:t>
            </a:r>
            <a:r>
              <a:rPr sz="1220" b="0" dirty="0">
                <a:solidFill>
                  <a:srgbClr val="2B343C"/>
                </a:solidFill>
              </a:rPr>
              <a:t>), 1 </a:t>
            </a:r>
            <a:r>
              <a:rPr sz="1220" b="0" dirty="0" err="1">
                <a:solidFill>
                  <a:srgbClr val="2B343C"/>
                </a:solidFill>
              </a:rPr>
              <a:t>турбидиметрический</a:t>
            </a:r>
            <a:r>
              <a:rPr sz="1220" b="0" dirty="0">
                <a:solidFill>
                  <a:srgbClr val="2B343C"/>
                </a:solidFill>
              </a:rPr>
              <a:t> (575 </a:t>
            </a:r>
            <a:r>
              <a:rPr sz="1220" b="0" dirty="0" err="1">
                <a:solidFill>
                  <a:srgbClr val="2B343C"/>
                </a:solidFill>
              </a:rPr>
              <a:t>нм</a:t>
            </a:r>
            <a:r>
              <a:rPr sz="1220" b="0" dirty="0">
                <a:solidFill>
                  <a:srgbClr val="2B343C"/>
                </a:solidFill>
              </a:rPr>
              <a:t>). </a:t>
            </a:r>
            <a:r>
              <a:rPr sz="1220" b="0" dirty="0" err="1">
                <a:solidFill>
                  <a:srgbClr val="2B343C"/>
                </a:solidFill>
              </a:rPr>
              <a:t>Возможны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исследования</a:t>
            </a:r>
            <a:r>
              <a:rPr sz="1220" b="0" dirty="0">
                <a:solidFill>
                  <a:srgbClr val="2B343C"/>
                </a:solidFill>
              </a:rPr>
              <a:t> PT, APTT, </a:t>
            </a:r>
            <a:r>
              <a:rPr sz="1220" b="0" dirty="0" err="1">
                <a:solidFill>
                  <a:srgbClr val="2B343C"/>
                </a:solidFill>
              </a:rPr>
              <a:t>фибриногена</a:t>
            </a:r>
            <a:r>
              <a:rPr sz="1220" b="0" dirty="0">
                <a:solidFill>
                  <a:srgbClr val="2B343C"/>
                </a:solidFill>
              </a:rPr>
              <a:t>, </a:t>
            </a:r>
            <a:r>
              <a:rPr sz="1220" b="0" dirty="0" err="1">
                <a:solidFill>
                  <a:srgbClr val="2B343C"/>
                </a:solidFill>
              </a:rPr>
              <a:t>факторов</a:t>
            </a:r>
            <a:r>
              <a:rPr sz="1220" b="0" dirty="0">
                <a:solidFill>
                  <a:srgbClr val="2B343C"/>
                </a:solidFill>
              </a:rPr>
              <a:t>, ATIII, </a:t>
            </a:r>
            <a:r>
              <a:rPr sz="1220" b="0" dirty="0" err="1">
                <a:solidFill>
                  <a:srgbClr val="2B343C"/>
                </a:solidFill>
              </a:rPr>
              <a:t>плазминогена</a:t>
            </a:r>
            <a:r>
              <a:rPr sz="1220" b="0" dirty="0">
                <a:solidFill>
                  <a:srgbClr val="2B343C"/>
                </a:solidFill>
              </a:rPr>
              <a:t>, D-</a:t>
            </a:r>
            <a:r>
              <a:rPr sz="1220" b="0" dirty="0" err="1">
                <a:solidFill>
                  <a:srgbClr val="2B343C"/>
                </a:solidFill>
              </a:rPr>
              <a:t>димера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др</a:t>
            </a:r>
            <a:r>
              <a:rPr sz="1220" b="0" dirty="0">
                <a:solidFill>
                  <a:srgbClr val="2B343C"/>
                </a:solidFill>
              </a:rPr>
              <a:t>. — в </a:t>
            </a:r>
            <a:r>
              <a:rPr sz="1220" b="0" dirty="0" err="1">
                <a:solidFill>
                  <a:srgbClr val="2B343C"/>
                </a:solidFill>
              </a:rPr>
              <a:t>зависимости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применяемых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реагентов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валидированных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методик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b="11250"/>
          <a:stretch/>
        </p:blipFill>
        <p:spPr>
          <a:xfrm>
            <a:off x="475489" y="3675232"/>
            <a:ext cx="4572000" cy="270509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556603" y="3640913"/>
            <a:ext cx="2784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TECHNOLOGY SOLUTION </a:t>
            </a:r>
            <a:r>
              <a:rPr lang="ru-RU" dirty="0"/>
              <a:t>60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TS-60: от рутинного теста к исследовательскому профилю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3520440" cy="1874519"/>
          </a:xfrm>
          <a:prstGeom prst="roundRect">
            <a:avLst>
              <a:gd name="adj" fmla="val 3465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9144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024128"/>
            <a:ext cx="3154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82B44"/>
                </a:solidFill>
              </a:rPr>
              <a:t>Клоттинговый блок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1444752"/>
            <a:ext cx="315468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>
                <a:solidFill>
                  <a:srgbClr val="2B343C"/>
                </a:solidFill>
              </a:rPr>
              <a:t>PT/ПВ • APTT • фибриноген • тромбиновое время • факторы II, V, VII, VIII, IX, X, XI, XII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914400"/>
            <a:ext cx="3520440" cy="1874519"/>
          </a:xfrm>
          <a:prstGeom prst="roundRect">
            <a:avLst>
              <a:gd name="adj" fmla="val 3689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9144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44568" y="1024128"/>
            <a:ext cx="31546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82B44"/>
                </a:solidFill>
              </a:rPr>
              <a:t>Хромогенный блок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1444752"/>
            <a:ext cx="3154680" cy="46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smtClean="0">
                <a:solidFill>
                  <a:srgbClr val="2B343C"/>
                </a:solidFill>
              </a:rPr>
              <a:t>антитромбин </a:t>
            </a:r>
            <a:r>
              <a:rPr sz="1220" b="0">
                <a:solidFill>
                  <a:srgbClr val="2B343C"/>
                </a:solidFill>
              </a:rPr>
              <a:t>III • плазминоген • протеин C • гепарин • α2-антиплазмин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914400"/>
            <a:ext cx="3520440" cy="1874519"/>
          </a:xfrm>
          <a:prstGeom prst="roundRect">
            <a:avLst>
              <a:gd name="adj" fmla="val 3689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9144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3608" y="1024128"/>
            <a:ext cx="31546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 err="1" smtClean="0">
                <a:solidFill>
                  <a:srgbClr val="182B44"/>
                </a:solidFill>
              </a:rPr>
              <a:t>Иммунот</a:t>
            </a:r>
            <a:r>
              <a:rPr sz="1500" b="1" smtClean="0">
                <a:solidFill>
                  <a:srgbClr val="182B44"/>
                </a:solidFill>
              </a:rPr>
              <a:t>урбидиметрия</a:t>
            </a:r>
            <a:endParaRPr sz="1500" b="1">
              <a:solidFill>
                <a:srgbClr val="182B4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93608" y="1444752"/>
            <a:ext cx="3154680" cy="65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20" dirty="0" smtClean="0">
                <a:solidFill>
                  <a:srgbClr val="2B343C"/>
                </a:solidFill>
              </a:rPr>
              <a:t>Фактор </a:t>
            </a:r>
            <a:r>
              <a:rPr lang="en-US" sz="1220" dirty="0" smtClean="0">
                <a:solidFill>
                  <a:srgbClr val="2B343C"/>
                </a:solidFill>
              </a:rPr>
              <a:t>XIII • </a:t>
            </a:r>
            <a:r>
              <a:rPr sz="1220" b="0" smtClean="0">
                <a:solidFill>
                  <a:srgbClr val="2B343C"/>
                </a:solidFill>
              </a:rPr>
              <a:t>D-димер • FDP </a:t>
            </a:r>
            <a:r>
              <a:rPr sz="1220" b="0">
                <a:solidFill>
                  <a:srgbClr val="2B343C"/>
                </a:solidFill>
              </a:rPr>
              <a:t>• антиген vWF и другие </a:t>
            </a:r>
            <a:r>
              <a:rPr sz="1220" b="0" smtClean="0">
                <a:solidFill>
                  <a:srgbClr val="2B343C"/>
                </a:solidFill>
              </a:rPr>
              <a:t>иммунотурбидиметрические </a:t>
            </a:r>
            <a:r>
              <a:rPr sz="1220" b="0">
                <a:solidFill>
                  <a:srgbClr val="2B343C"/>
                </a:solidFill>
              </a:rPr>
              <a:t>тесты — при соответствующих реагентах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3246120"/>
            <a:ext cx="11018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2000" b="1" dirty="0" err="1">
                <a:solidFill>
                  <a:srgbClr val="182B44"/>
                </a:solidFill>
              </a:rPr>
              <a:t>Научная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задача</a:t>
            </a:r>
            <a:r>
              <a:rPr sz="2000" b="1" dirty="0">
                <a:solidFill>
                  <a:srgbClr val="182B44"/>
                </a:solidFill>
              </a:rPr>
              <a:t>: </a:t>
            </a:r>
            <a:r>
              <a:rPr sz="2000" b="1" dirty="0" err="1">
                <a:solidFill>
                  <a:srgbClr val="182B44"/>
                </a:solidFill>
              </a:rPr>
              <a:t>не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отдельный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анализ</a:t>
            </a:r>
            <a:r>
              <a:rPr sz="2000" b="1" dirty="0">
                <a:solidFill>
                  <a:srgbClr val="182B44"/>
                </a:solidFill>
              </a:rPr>
              <a:t>, а </a:t>
            </a:r>
            <a:r>
              <a:rPr sz="2000" b="1" dirty="0" err="1">
                <a:solidFill>
                  <a:srgbClr val="182B44"/>
                </a:solidFill>
              </a:rPr>
              <a:t>построение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связанного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профиля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коагуляции</a:t>
            </a:r>
            <a:r>
              <a:rPr sz="2000" b="1" dirty="0">
                <a:solidFill>
                  <a:srgbClr val="182B44"/>
                </a:solidFill>
              </a:rPr>
              <a:t> и </a:t>
            </a:r>
            <a:r>
              <a:rPr sz="2000" b="1" dirty="0" err="1">
                <a:solidFill>
                  <a:srgbClr val="182B44"/>
                </a:solidFill>
              </a:rPr>
              <a:t>фибринолитической</a:t>
            </a:r>
            <a:r>
              <a:rPr sz="2000" b="1" dirty="0">
                <a:solidFill>
                  <a:srgbClr val="182B44"/>
                </a:solidFill>
              </a:rPr>
              <a:t> </a:t>
            </a:r>
            <a:r>
              <a:rPr sz="2000" b="1" dirty="0" err="1">
                <a:solidFill>
                  <a:srgbClr val="182B44"/>
                </a:solidFill>
              </a:rPr>
              <a:t>системы</a:t>
            </a:r>
            <a:r>
              <a:rPr sz="2000" b="1" dirty="0">
                <a:solidFill>
                  <a:srgbClr val="182B44"/>
                </a:solidFill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4069080"/>
            <a:ext cx="11018520" cy="1010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600">
                <a:solidFill>
                  <a:srgbClr val="2B343C"/>
                </a:solidFill>
              </a:defRPr>
            </a:pPr>
            <a:r>
              <a:rPr dirty="0" err="1"/>
              <a:t>Сравнение</a:t>
            </a:r>
            <a:r>
              <a:rPr dirty="0"/>
              <a:t> </a:t>
            </a:r>
            <a:r>
              <a:rPr dirty="0" err="1"/>
              <a:t>групп</a:t>
            </a:r>
            <a:r>
              <a:rPr dirty="0"/>
              <a:t>, </a:t>
            </a:r>
            <a:r>
              <a:rPr dirty="0" err="1"/>
              <a:t>динамические</a:t>
            </a:r>
            <a:r>
              <a:rPr dirty="0"/>
              <a:t> </a:t>
            </a:r>
            <a:r>
              <a:rPr dirty="0" err="1"/>
              <a:t>исследования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/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воздействия</a:t>
            </a:r>
            <a:r>
              <a:rPr dirty="0"/>
              <a:t>, </a:t>
            </a:r>
            <a:r>
              <a:rPr dirty="0" err="1"/>
              <a:t>фармакологические</a:t>
            </a:r>
            <a:r>
              <a:rPr dirty="0"/>
              <a:t> </a:t>
            </a:r>
            <a:r>
              <a:rPr dirty="0" err="1"/>
              <a:t>модели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600">
                <a:solidFill>
                  <a:srgbClr val="2B343C"/>
                </a:solidFill>
              </a:defRPr>
            </a:pPr>
            <a:r>
              <a:rPr dirty="0" err="1"/>
              <a:t>Корреляция</a:t>
            </a:r>
            <a:r>
              <a:rPr dirty="0"/>
              <a:t> с </a:t>
            </a:r>
            <a:r>
              <a:rPr dirty="0" err="1"/>
              <a:t>агрегометрией</a:t>
            </a:r>
            <a:r>
              <a:rPr dirty="0"/>
              <a:t>, </a:t>
            </a:r>
            <a:r>
              <a:rPr dirty="0" err="1"/>
              <a:t>тромбодинамикой</a:t>
            </a:r>
            <a:r>
              <a:rPr dirty="0"/>
              <a:t> и TD-4D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разделять</a:t>
            </a:r>
            <a:r>
              <a:rPr dirty="0"/>
              <a:t> </a:t>
            </a:r>
            <a:r>
              <a:rPr dirty="0" err="1"/>
              <a:t>вклад</a:t>
            </a:r>
            <a:r>
              <a:rPr dirty="0"/>
              <a:t> </a:t>
            </a:r>
            <a:r>
              <a:rPr dirty="0" err="1"/>
              <a:t>отдельных</a:t>
            </a:r>
            <a:r>
              <a:rPr dirty="0"/>
              <a:t> </a:t>
            </a:r>
            <a:r>
              <a:rPr dirty="0" err="1"/>
              <a:t>звеньев</a:t>
            </a:r>
            <a:r>
              <a:rPr dirty="0"/>
              <a:t> </a:t>
            </a:r>
            <a:r>
              <a:rPr dirty="0" err="1"/>
              <a:t>гемостаза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600">
                <a:solidFill>
                  <a:srgbClr val="2B343C"/>
                </a:solidFill>
              </a:defRPr>
            </a:pPr>
            <a:r>
              <a:rPr dirty="0" err="1"/>
              <a:t>Автоматизация</a:t>
            </a:r>
            <a:r>
              <a:rPr dirty="0"/>
              <a:t> </a:t>
            </a:r>
            <a:r>
              <a:rPr dirty="0" err="1"/>
              <a:t>повышает</a:t>
            </a:r>
            <a:r>
              <a:rPr dirty="0"/>
              <a:t> </a:t>
            </a:r>
            <a:r>
              <a:rPr dirty="0" err="1"/>
              <a:t>воспроизводимость</a:t>
            </a:r>
            <a:r>
              <a:rPr dirty="0"/>
              <a:t> и </a:t>
            </a:r>
            <a:r>
              <a:rPr dirty="0" err="1"/>
              <a:t>масштабируемость</a:t>
            </a:r>
            <a:r>
              <a:rPr dirty="0"/>
              <a:t> </a:t>
            </a:r>
            <a:r>
              <a:rPr dirty="0" err="1"/>
              <a:t>экспериментальных</a:t>
            </a:r>
            <a:r>
              <a:rPr dirty="0"/>
              <a:t> </a:t>
            </a:r>
            <a:r>
              <a:rPr dirty="0" err="1"/>
              <a:t>серий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Тромбодинамика T2: пространственная модель свертывания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3429000" cy="4526280"/>
          </a:xfrm>
          <a:prstGeom prst="roundRect">
            <a:avLst>
              <a:gd name="adj" fmla="val 5658"/>
            </a:avLst>
          </a:prstGeom>
          <a:solidFill>
            <a:srgbClr val="F1F6F9"/>
          </a:solidFill>
          <a:ln>
            <a:solidFill>
              <a:srgbClr val="2D5B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1015" y="1196089"/>
            <a:ext cx="2971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2D5B8A"/>
                </a:solidFill>
              </a:rPr>
              <a:t>T2
АНАЛИЗАТОР ТРОМБОДИНАМИКИ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960120"/>
            <a:ext cx="6903720" cy="2171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470">
                <a:solidFill>
                  <a:srgbClr val="2B343C"/>
                </a:solidFill>
              </a:defRPr>
            </a:pP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повреждения</a:t>
            </a:r>
            <a:r>
              <a:rPr dirty="0"/>
              <a:t> </a:t>
            </a:r>
            <a:r>
              <a:rPr dirty="0" err="1"/>
              <a:t>сосудистой</a:t>
            </a:r>
            <a:r>
              <a:rPr dirty="0"/>
              <a:t> </a:t>
            </a:r>
            <a:r>
              <a:rPr dirty="0" err="1"/>
              <a:t>стенки</a:t>
            </a:r>
            <a:r>
              <a:rPr dirty="0"/>
              <a:t>: </a:t>
            </a:r>
            <a:r>
              <a:rPr dirty="0" err="1"/>
              <a:t>активация</a:t>
            </a:r>
            <a:r>
              <a:rPr dirty="0"/>
              <a:t> </a:t>
            </a:r>
            <a:r>
              <a:rPr dirty="0" err="1"/>
              <a:t>начинается</a:t>
            </a:r>
            <a:r>
              <a:rPr dirty="0"/>
              <a:t> на </a:t>
            </a:r>
            <a:r>
              <a:rPr dirty="0" err="1"/>
              <a:t>поверхности</a:t>
            </a:r>
            <a:r>
              <a:rPr lang="ru-RU" dirty="0"/>
              <a:t/>
            </a:r>
            <a:br>
              <a:rPr lang="ru-RU" dirty="0"/>
            </a:br>
            <a:r>
              <a:rPr dirty="0"/>
              <a:t> с </a:t>
            </a:r>
            <a:r>
              <a:rPr dirty="0" err="1"/>
              <a:t>иммобилизованным</a:t>
            </a:r>
            <a:r>
              <a:rPr dirty="0"/>
              <a:t> </a:t>
            </a:r>
            <a:r>
              <a:rPr dirty="0" err="1"/>
              <a:t>тканевым</a:t>
            </a:r>
            <a:r>
              <a:rPr dirty="0"/>
              <a:t> </a:t>
            </a:r>
            <a:r>
              <a:rPr dirty="0" err="1"/>
              <a:t>фактором</a:t>
            </a:r>
            <a:r>
              <a:rPr dirty="0"/>
              <a:t> (TF).</a:t>
            </a:r>
          </a:p>
          <a:p>
            <a:pPr algn="just">
              <a:spcAft>
                <a:spcPts val="700"/>
              </a:spcAft>
              <a:defRPr sz="1470">
                <a:solidFill>
                  <a:srgbClr val="2B343C"/>
                </a:solidFill>
              </a:defRPr>
            </a:pPr>
            <a:r>
              <a:rPr dirty="0" err="1"/>
              <a:t>Фибриновый</a:t>
            </a:r>
            <a:r>
              <a:rPr dirty="0"/>
              <a:t> </a:t>
            </a:r>
            <a:r>
              <a:rPr dirty="0" err="1"/>
              <a:t>сгусток</a:t>
            </a:r>
            <a:r>
              <a:rPr dirty="0"/>
              <a:t> </a:t>
            </a:r>
            <a:r>
              <a:rPr dirty="0" err="1"/>
              <a:t>распространяется</a:t>
            </a:r>
            <a:r>
              <a:rPr dirty="0"/>
              <a:t> в </a:t>
            </a:r>
            <a:r>
              <a:rPr dirty="0" err="1"/>
              <a:t>тонком</a:t>
            </a:r>
            <a:r>
              <a:rPr dirty="0"/>
              <a:t> </a:t>
            </a:r>
            <a:r>
              <a:rPr dirty="0" err="1"/>
              <a:t>слое</a:t>
            </a:r>
            <a:r>
              <a:rPr dirty="0"/>
              <a:t> </a:t>
            </a:r>
            <a:r>
              <a:rPr dirty="0" err="1"/>
              <a:t>неподвижной</a:t>
            </a:r>
            <a:r>
              <a:rPr dirty="0"/>
              <a:t> </a:t>
            </a:r>
            <a:r>
              <a:rPr dirty="0" err="1"/>
              <a:t>плазмы</a:t>
            </a:r>
            <a:r>
              <a:rPr dirty="0"/>
              <a:t>; </a:t>
            </a:r>
            <a:r>
              <a:rPr dirty="0" err="1"/>
              <a:t>регистрируется</a:t>
            </a:r>
            <a:r>
              <a:rPr dirty="0"/>
              <a:t> </a:t>
            </a:r>
            <a:r>
              <a:rPr dirty="0" err="1"/>
              <a:t>пространственно-временная</a:t>
            </a:r>
            <a:r>
              <a:rPr dirty="0"/>
              <a:t> </a:t>
            </a:r>
            <a:r>
              <a:rPr dirty="0" err="1"/>
              <a:t>динамика</a:t>
            </a:r>
            <a:r>
              <a:rPr dirty="0"/>
              <a:t> </a:t>
            </a:r>
            <a:r>
              <a:rPr dirty="0" err="1"/>
              <a:t>роста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70">
                <a:solidFill>
                  <a:srgbClr val="2B343C"/>
                </a:solidFill>
              </a:defRPr>
            </a:pPr>
            <a:r>
              <a:rPr dirty="0" err="1"/>
              <a:t>Основные</a:t>
            </a:r>
            <a:r>
              <a:rPr dirty="0"/>
              <a:t> </a:t>
            </a:r>
            <a:r>
              <a:rPr dirty="0" err="1"/>
              <a:t>параметры</a:t>
            </a:r>
            <a:r>
              <a:rPr dirty="0"/>
              <a:t>: </a:t>
            </a:r>
            <a:r>
              <a:rPr dirty="0" err="1"/>
              <a:t>Tlag</a:t>
            </a:r>
            <a:r>
              <a:rPr dirty="0"/>
              <a:t>, V, Vi, </a:t>
            </a:r>
            <a:r>
              <a:rPr dirty="0" err="1"/>
              <a:t>Vst</a:t>
            </a:r>
            <a:r>
              <a:rPr dirty="0"/>
              <a:t>, CS, </a:t>
            </a:r>
            <a:r>
              <a:rPr dirty="0" err="1"/>
              <a:t>плотность</a:t>
            </a:r>
            <a:r>
              <a:rPr dirty="0"/>
              <a:t> D, Tsp.</a:t>
            </a:r>
          </a:p>
          <a:p>
            <a:pPr algn="just">
              <a:spcAft>
                <a:spcPts val="700"/>
              </a:spcAft>
              <a:defRPr sz="1470">
                <a:solidFill>
                  <a:srgbClr val="2B343C"/>
                </a:solidFill>
              </a:defRPr>
            </a:pPr>
            <a:r>
              <a:rPr dirty="0" err="1"/>
              <a:t>Научная</a:t>
            </a:r>
            <a:r>
              <a:rPr dirty="0"/>
              <a:t> </a:t>
            </a:r>
            <a:r>
              <a:rPr dirty="0" err="1"/>
              <a:t>ценность</a:t>
            </a:r>
            <a:r>
              <a:rPr dirty="0"/>
              <a:t>: </a:t>
            </a:r>
            <a:r>
              <a:rPr dirty="0" err="1"/>
              <a:t>метод</a:t>
            </a:r>
            <a:r>
              <a:rPr dirty="0"/>
              <a:t> </a:t>
            </a:r>
            <a:r>
              <a:rPr dirty="0" err="1"/>
              <a:t>различает</a:t>
            </a:r>
            <a:r>
              <a:rPr dirty="0"/>
              <a:t> </a:t>
            </a:r>
            <a:r>
              <a:rPr dirty="0" err="1"/>
              <a:t>процессы</a:t>
            </a:r>
            <a:r>
              <a:rPr dirty="0"/>
              <a:t> </a:t>
            </a:r>
            <a:r>
              <a:rPr dirty="0" err="1"/>
              <a:t>инициации</a:t>
            </a:r>
            <a:r>
              <a:rPr dirty="0"/>
              <a:t> и </a:t>
            </a:r>
            <a:r>
              <a:rPr dirty="0" err="1"/>
              <a:t>пространственного</a:t>
            </a:r>
            <a:r>
              <a:rPr dirty="0"/>
              <a:t> </a:t>
            </a:r>
            <a:r>
              <a:rPr dirty="0" err="1"/>
              <a:t>распространения</a:t>
            </a:r>
            <a:r>
              <a:rPr dirty="0"/>
              <a:t> </a:t>
            </a:r>
            <a:r>
              <a:rPr dirty="0" err="1"/>
              <a:t>свертывания</a:t>
            </a:r>
            <a:r>
              <a:rPr dirty="0"/>
              <a:t>, </a:t>
            </a:r>
            <a:r>
              <a:rPr dirty="0" err="1"/>
              <a:t>чего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дают</a:t>
            </a:r>
            <a:r>
              <a:rPr dirty="0"/>
              <a:t> </a:t>
            </a:r>
            <a:r>
              <a:rPr dirty="0" err="1"/>
              <a:t>многие</a:t>
            </a:r>
            <a:r>
              <a:rPr dirty="0"/>
              <a:t> </a:t>
            </a:r>
            <a:r>
              <a:rPr dirty="0" err="1"/>
              <a:t>традиционные</a:t>
            </a:r>
            <a:r>
              <a:rPr dirty="0"/>
              <a:t> </a:t>
            </a:r>
            <a:r>
              <a:rPr dirty="0" err="1"/>
              <a:t>клоттинговые</a:t>
            </a:r>
            <a:r>
              <a:rPr dirty="0"/>
              <a:t> </a:t>
            </a:r>
            <a:r>
              <a:rPr dirty="0" err="1"/>
              <a:t>тесты</a:t>
            </a:r>
            <a:r>
              <a:rPr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880" y="2327945"/>
            <a:ext cx="2656731" cy="26556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T2-T: тромбодинамика + генерация тромбина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14400"/>
            <a:ext cx="3429000" cy="4526280"/>
          </a:xfrm>
          <a:prstGeom prst="roundRect">
            <a:avLst>
              <a:gd name="adj" fmla="val 5780"/>
            </a:avLst>
          </a:prstGeom>
          <a:solidFill>
            <a:srgbClr val="F1F6F9"/>
          </a:solidFill>
          <a:ln>
            <a:solidFill>
              <a:srgbClr val="2F97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87900"/>
            <a:ext cx="297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2F97A3"/>
                </a:solidFill>
              </a:rPr>
              <a:t>T2-T
THROMBODYNAMICS-4D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914400"/>
            <a:ext cx="6903720" cy="2328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/>
              <a:t>T2-T </a:t>
            </a:r>
            <a:r>
              <a:rPr dirty="0" err="1"/>
              <a:t>одновременно</a:t>
            </a:r>
            <a:r>
              <a:rPr dirty="0"/>
              <a:t> </a:t>
            </a:r>
            <a:r>
              <a:rPr dirty="0" err="1"/>
              <a:t>регистрирует</a:t>
            </a:r>
            <a:r>
              <a:rPr dirty="0"/>
              <a:t> </a:t>
            </a:r>
            <a:r>
              <a:rPr dirty="0" err="1"/>
              <a:t>пространственно-временное</a:t>
            </a:r>
            <a:r>
              <a:rPr dirty="0"/>
              <a:t> </a:t>
            </a:r>
            <a:r>
              <a:rPr dirty="0" err="1"/>
              <a:t>формирование</a:t>
            </a:r>
            <a:r>
              <a:rPr dirty="0"/>
              <a:t> </a:t>
            </a:r>
            <a:r>
              <a:rPr dirty="0" err="1"/>
              <a:t>фибринового</a:t>
            </a:r>
            <a:r>
              <a:rPr dirty="0"/>
              <a:t> </a:t>
            </a:r>
            <a:r>
              <a:rPr dirty="0" err="1"/>
              <a:t>сгустка</a:t>
            </a:r>
            <a:r>
              <a:rPr dirty="0"/>
              <a:t> и </a:t>
            </a:r>
            <a:r>
              <a:rPr dirty="0" err="1"/>
              <a:t>генерацию</a:t>
            </a:r>
            <a:r>
              <a:rPr dirty="0"/>
              <a:t> </a:t>
            </a:r>
            <a:r>
              <a:rPr dirty="0" err="1"/>
              <a:t>тромбина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/>
              <a:t>Для </a:t>
            </a:r>
            <a:r>
              <a:rPr dirty="0" err="1"/>
              <a:t>тромбина</a:t>
            </a:r>
            <a:r>
              <a:rPr dirty="0"/>
              <a:t> </a:t>
            </a:r>
            <a:r>
              <a:rPr dirty="0" err="1"/>
              <a:t>используется</a:t>
            </a:r>
            <a:r>
              <a:rPr dirty="0"/>
              <a:t> </a:t>
            </a:r>
            <a:r>
              <a:rPr dirty="0" err="1"/>
              <a:t>флуорогенный</a:t>
            </a:r>
            <a:r>
              <a:rPr dirty="0"/>
              <a:t> </a:t>
            </a:r>
            <a:r>
              <a:rPr dirty="0" err="1"/>
              <a:t>субстрат</a:t>
            </a:r>
            <a:r>
              <a:rPr dirty="0"/>
              <a:t> на </a:t>
            </a:r>
            <a:r>
              <a:rPr dirty="0" err="1"/>
              <a:t>основе</a:t>
            </a:r>
            <a:r>
              <a:rPr dirty="0"/>
              <a:t> AMC: </a:t>
            </a:r>
            <a:r>
              <a:rPr dirty="0" err="1"/>
              <a:t>расщепление</a:t>
            </a:r>
            <a:r>
              <a:rPr dirty="0"/>
              <a:t> </a:t>
            </a:r>
            <a:r>
              <a:rPr dirty="0" err="1"/>
              <a:t>субстрата</a:t>
            </a:r>
            <a:r>
              <a:rPr dirty="0"/>
              <a:t> </a:t>
            </a:r>
            <a:r>
              <a:rPr dirty="0" err="1"/>
              <a:t>тромбином</a:t>
            </a:r>
            <a:r>
              <a:rPr dirty="0"/>
              <a:t> </a:t>
            </a:r>
            <a:r>
              <a:rPr dirty="0" err="1"/>
              <a:t>создаёт</a:t>
            </a:r>
            <a:r>
              <a:rPr dirty="0"/>
              <a:t> </a:t>
            </a:r>
            <a:r>
              <a:rPr dirty="0" err="1"/>
              <a:t>флуоресценцию</a:t>
            </a:r>
            <a:r>
              <a:rPr dirty="0"/>
              <a:t>, </a:t>
            </a:r>
            <a:r>
              <a:rPr dirty="0" err="1"/>
              <a:t>интенсивность</a:t>
            </a:r>
            <a:r>
              <a:rPr dirty="0"/>
              <a:t> </a:t>
            </a:r>
            <a:r>
              <a:rPr dirty="0" err="1"/>
              <a:t>которой</a:t>
            </a:r>
            <a:r>
              <a:rPr dirty="0"/>
              <a:t> </a:t>
            </a:r>
            <a:r>
              <a:rPr dirty="0" err="1"/>
              <a:t>связана</a:t>
            </a:r>
            <a:r>
              <a:rPr dirty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dirty="0"/>
              <a:t>с </a:t>
            </a:r>
            <a:r>
              <a:rPr dirty="0" err="1"/>
              <a:t>локальной</a:t>
            </a:r>
            <a:r>
              <a:rPr dirty="0"/>
              <a:t> </a:t>
            </a:r>
            <a:r>
              <a:rPr dirty="0" err="1"/>
              <a:t>концентрацией</a:t>
            </a:r>
            <a:r>
              <a:rPr dirty="0"/>
              <a:t> </a:t>
            </a:r>
            <a:r>
              <a:rPr dirty="0" err="1"/>
              <a:t>фермента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получать</a:t>
            </a:r>
            <a:r>
              <a:rPr dirty="0"/>
              <a:t> </a:t>
            </a:r>
            <a:r>
              <a:rPr dirty="0" err="1"/>
              <a:t>пространственные</a:t>
            </a:r>
            <a:r>
              <a:rPr dirty="0"/>
              <a:t> и </a:t>
            </a:r>
            <a:r>
              <a:rPr dirty="0" err="1"/>
              <a:t>временные</a:t>
            </a:r>
            <a:r>
              <a:rPr dirty="0"/>
              <a:t> </a:t>
            </a:r>
            <a:r>
              <a:rPr dirty="0" err="1"/>
              <a:t>характеристики</a:t>
            </a:r>
            <a:r>
              <a:rPr dirty="0"/>
              <a:t> </a:t>
            </a:r>
            <a:r>
              <a:rPr dirty="0" err="1"/>
              <a:t>генерации</a:t>
            </a:r>
            <a:r>
              <a:rPr dirty="0"/>
              <a:t> </a:t>
            </a:r>
            <a:r>
              <a:rPr dirty="0" err="1"/>
              <a:t>тромбина</a:t>
            </a:r>
            <a:r>
              <a:rPr dirty="0"/>
              <a:t>: Lag, </a:t>
            </a:r>
            <a:r>
              <a:rPr dirty="0" err="1"/>
              <a:t>Tmax</a:t>
            </a:r>
            <a:r>
              <a:rPr dirty="0"/>
              <a:t>, </a:t>
            </a:r>
            <a:r>
              <a:rPr dirty="0" err="1"/>
              <a:t>Cmax</a:t>
            </a:r>
            <a:r>
              <a:rPr dirty="0"/>
              <a:t>, ETP и </a:t>
            </a:r>
            <a:r>
              <a:rPr dirty="0" err="1"/>
              <a:t>параметры</a:t>
            </a:r>
            <a:r>
              <a:rPr dirty="0"/>
              <a:t> </a:t>
            </a:r>
            <a:r>
              <a:rPr dirty="0" err="1"/>
              <a:t>распространения</a:t>
            </a:r>
            <a:r>
              <a:rPr dirty="0"/>
              <a:t> </a:t>
            </a:r>
            <a:r>
              <a:rPr dirty="0" err="1"/>
              <a:t>пика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420">
                <a:solidFill>
                  <a:srgbClr val="2B343C"/>
                </a:solidFill>
              </a:defRPr>
            </a:pP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изучать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«</a:t>
            </a:r>
            <a:r>
              <a:rPr dirty="0" err="1"/>
              <a:t>сколько</a:t>
            </a:r>
            <a:r>
              <a:rPr dirty="0"/>
              <a:t> </a:t>
            </a:r>
            <a:r>
              <a:rPr dirty="0" err="1"/>
              <a:t>тромбина</a:t>
            </a:r>
            <a:r>
              <a:rPr dirty="0"/>
              <a:t>», </a:t>
            </a:r>
            <a:r>
              <a:rPr dirty="0" err="1"/>
              <a:t>но</a:t>
            </a:r>
            <a:r>
              <a:rPr dirty="0"/>
              <a:t> и </a:t>
            </a:r>
            <a:r>
              <a:rPr dirty="0" err="1"/>
              <a:t>где</a:t>
            </a:r>
            <a:r>
              <a:rPr dirty="0"/>
              <a:t> и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появляется</a:t>
            </a:r>
            <a:r>
              <a:rPr dirty="0"/>
              <a:t> </a:t>
            </a: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растущего</a:t>
            </a:r>
            <a:r>
              <a:rPr dirty="0"/>
              <a:t> </a:t>
            </a:r>
            <a:r>
              <a:rPr dirty="0" err="1"/>
              <a:t>сгустка</a:t>
            </a:r>
            <a:r>
              <a:rPr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301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56" y="2427541"/>
            <a:ext cx="2960207" cy="2192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T2-T: методика исследования фибринолиза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4036" y="914400"/>
            <a:ext cx="106959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700" b="1" dirty="0" err="1">
                <a:solidFill>
                  <a:srgbClr val="182B44"/>
                </a:solidFill>
              </a:rPr>
              <a:t>Принцип</a:t>
            </a:r>
            <a:r>
              <a:rPr sz="1700" b="1" dirty="0">
                <a:solidFill>
                  <a:srgbClr val="182B44"/>
                </a:solidFill>
              </a:rPr>
              <a:t>: </a:t>
            </a:r>
            <a:r>
              <a:rPr sz="1700" b="1" dirty="0" err="1">
                <a:solidFill>
                  <a:srgbClr val="182B44"/>
                </a:solidFill>
              </a:rPr>
              <a:t>сформировать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пространственно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локализованный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фибриновый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сгусток</a:t>
            </a:r>
            <a:r>
              <a:rPr sz="1700" b="1" dirty="0">
                <a:solidFill>
                  <a:srgbClr val="182B44"/>
                </a:solidFill>
              </a:rPr>
              <a:t> и </a:t>
            </a:r>
            <a:r>
              <a:rPr sz="1700" b="1" dirty="0" err="1">
                <a:solidFill>
                  <a:srgbClr val="182B44"/>
                </a:solidFill>
              </a:rPr>
              <a:t>затем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наблюдать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его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лизис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lang="ru-RU" sz="1700" b="1" dirty="0">
                <a:solidFill>
                  <a:srgbClr val="182B44"/>
                </a:solidFill>
              </a:rPr>
              <a:t/>
            </a:r>
            <a:br>
              <a:rPr lang="ru-RU" sz="1700" b="1" dirty="0">
                <a:solidFill>
                  <a:srgbClr val="182B44"/>
                </a:solidFill>
              </a:rPr>
            </a:br>
            <a:r>
              <a:rPr sz="1700" b="1" dirty="0">
                <a:solidFill>
                  <a:srgbClr val="182B44"/>
                </a:solidFill>
              </a:rPr>
              <a:t>в </a:t>
            </a:r>
            <a:r>
              <a:rPr sz="1700" b="1" dirty="0" err="1">
                <a:solidFill>
                  <a:srgbClr val="182B44"/>
                </a:solidFill>
              </a:rPr>
              <a:t>реальном</a:t>
            </a:r>
            <a:r>
              <a:rPr sz="1700" b="1" dirty="0">
                <a:solidFill>
                  <a:srgbClr val="182B44"/>
                </a:solidFill>
              </a:rPr>
              <a:t> </a:t>
            </a:r>
            <a:r>
              <a:rPr sz="1700" b="1" dirty="0" err="1">
                <a:solidFill>
                  <a:srgbClr val="182B44"/>
                </a:solidFill>
              </a:rPr>
              <a:t>времени</a:t>
            </a:r>
            <a:r>
              <a:rPr sz="1700" b="1" dirty="0">
                <a:solidFill>
                  <a:srgbClr val="182B44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00200"/>
            <a:ext cx="10652760" cy="758952"/>
          </a:xfrm>
          <a:prstGeom prst="roundRect">
            <a:avLst/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600200"/>
            <a:ext cx="73152" cy="758952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1641809"/>
            <a:ext cx="1041501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1. </a:t>
            </a:r>
            <a:r>
              <a:rPr sz="1500" b="1" dirty="0" err="1">
                <a:solidFill>
                  <a:srgbClr val="182B44"/>
                </a:solidFill>
              </a:rPr>
              <a:t>Плазма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0392" y="1908216"/>
            <a:ext cx="10415016" cy="28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 err="1">
                <a:solidFill>
                  <a:srgbClr val="2B343C"/>
                </a:solidFill>
              </a:rPr>
              <a:t>Образец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плазмы</a:t>
            </a:r>
            <a:r>
              <a:rPr sz="1220" b="0" dirty="0">
                <a:solidFill>
                  <a:srgbClr val="2B343C"/>
                </a:solidFill>
              </a:rPr>
              <a:t> + </a:t>
            </a:r>
            <a:r>
              <a:rPr sz="1220" b="0" dirty="0" err="1">
                <a:solidFill>
                  <a:srgbClr val="2B343C"/>
                </a:solidFill>
              </a:rPr>
              <a:t>компоненты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набора</a:t>
            </a:r>
            <a:r>
              <a:rPr sz="1220" b="0" dirty="0">
                <a:solidFill>
                  <a:srgbClr val="2B343C"/>
                </a:solidFill>
              </a:rPr>
              <a:t>; в </a:t>
            </a:r>
            <a:r>
              <a:rPr sz="1220" b="0" dirty="0" err="1">
                <a:solidFill>
                  <a:srgbClr val="2B343C"/>
                </a:solidFill>
              </a:rPr>
              <a:t>зависимости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протокола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добавляется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активатор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фибринолиза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tPA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или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uPA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450592"/>
            <a:ext cx="10652760" cy="758952"/>
          </a:xfrm>
          <a:prstGeom prst="roundRect">
            <a:avLst/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7240" y="2450592"/>
            <a:ext cx="73152" cy="758952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2461826"/>
            <a:ext cx="103967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2. </a:t>
            </a:r>
            <a:r>
              <a:rPr sz="1500" b="1" dirty="0" err="1">
                <a:solidFill>
                  <a:srgbClr val="182B44"/>
                </a:solidFill>
              </a:rPr>
              <a:t>Инициация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1935" y="2744074"/>
            <a:ext cx="1028700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Иммобилизованный</a:t>
            </a:r>
            <a:r>
              <a:rPr sz="1220" b="0" dirty="0">
                <a:solidFill>
                  <a:srgbClr val="2B343C"/>
                </a:solidFill>
              </a:rPr>
              <a:t> TF </a:t>
            </a:r>
            <a:r>
              <a:rPr sz="1220" b="0" dirty="0" err="1">
                <a:solidFill>
                  <a:srgbClr val="2B343C"/>
                </a:solidFill>
              </a:rPr>
              <a:t>запускает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образование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фибрина</a:t>
            </a:r>
            <a:r>
              <a:rPr sz="1220" b="0" dirty="0">
                <a:solidFill>
                  <a:srgbClr val="2B343C"/>
                </a:solidFill>
              </a:rPr>
              <a:t> на </a:t>
            </a:r>
            <a:r>
              <a:rPr sz="1220" b="0" dirty="0" err="1">
                <a:solidFill>
                  <a:srgbClr val="2B343C"/>
                </a:solidFill>
              </a:rPr>
              <a:t>поверхности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активирующей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вставки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300984"/>
            <a:ext cx="10652760" cy="758952"/>
          </a:xfrm>
          <a:prstGeom prst="roundRect">
            <a:avLst/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" y="3300984"/>
            <a:ext cx="73152" cy="758952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0392" y="3315665"/>
            <a:ext cx="1041501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3. </a:t>
            </a:r>
            <a:r>
              <a:rPr sz="1500" b="1" dirty="0" err="1">
                <a:solidFill>
                  <a:srgbClr val="182B44"/>
                </a:solidFill>
              </a:rPr>
              <a:t>Рост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сгустка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6163" y="3595417"/>
            <a:ext cx="1028700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Камера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регистрирует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рассеяние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света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растущего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фибрина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времени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пространстве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151376"/>
            <a:ext cx="10652760" cy="758952"/>
          </a:xfrm>
          <a:prstGeom prst="roundRect">
            <a:avLst/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77240" y="4151376"/>
            <a:ext cx="73152" cy="758952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0392" y="4151376"/>
            <a:ext cx="103889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4. </a:t>
            </a:r>
            <a:r>
              <a:rPr sz="1500" b="1" dirty="0" err="1">
                <a:solidFill>
                  <a:srgbClr val="182B44"/>
                </a:solidFill>
              </a:rPr>
              <a:t>Лизис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0392" y="4421900"/>
            <a:ext cx="1028700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После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формирования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сгустка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активатор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плазминогена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вызывает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образование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плазмина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деградацию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фибрина</a:t>
            </a:r>
            <a:r>
              <a:rPr sz="1220" b="0" dirty="0">
                <a:solidFill>
                  <a:srgbClr val="2B343C"/>
                </a:solidFill>
              </a:rPr>
              <a:t>; </a:t>
            </a:r>
            <a:r>
              <a:rPr sz="1220" b="0" dirty="0" err="1">
                <a:solidFill>
                  <a:srgbClr val="2B343C"/>
                </a:solidFill>
              </a:rPr>
              <a:t>снижение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светорассеяния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отражает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лизис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5001768"/>
            <a:ext cx="10652760" cy="758952"/>
          </a:xfrm>
          <a:prstGeom prst="roundRect">
            <a:avLst/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77240" y="5001768"/>
            <a:ext cx="73152" cy="758952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50392" y="5008563"/>
            <a:ext cx="1031854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5. </a:t>
            </a:r>
            <a:r>
              <a:rPr sz="1500" b="1" dirty="0" err="1">
                <a:solidFill>
                  <a:srgbClr val="182B44"/>
                </a:solidFill>
              </a:rPr>
              <a:t>Количественный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анализ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3816" y="5280660"/>
            <a:ext cx="1028700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 dirty="0" err="1">
                <a:solidFill>
                  <a:srgbClr val="2B343C"/>
                </a:solidFill>
              </a:rPr>
              <a:t>Программное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обеспечение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рассчитывает</a:t>
            </a:r>
            <a:r>
              <a:rPr sz="1220" b="0" dirty="0">
                <a:solidFill>
                  <a:srgbClr val="2B343C"/>
                </a:solidFill>
              </a:rPr>
              <a:t> LOT — </a:t>
            </a:r>
            <a:r>
              <a:rPr sz="1220" b="0" dirty="0" err="1">
                <a:solidFill>
                  <a:srgbClr val="2B343C"/>
                </a:solidFill>
              </a:rPr>
              <a:t>время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начала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лизиса</a:t>
            </a:r>
            <a:r>
              <a:rPr sz="1220" b="0" dirty="0">
                <a:solidFill>
                  <a:srgbClr val="2B343C"/>
                </a:solidFill>
              </a:rPr>
              <a:t>; LP — </a:t>
            </a:r>
            <a:r>
              <a:rPr sz="1220" b="0" dirty="0" err="1">
                <a:solidFill>
                  <a:srgbClr val="2B343C"/>
                </a:solidFill>
              </a:rPr>
              <a:t>скорость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развития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лизиса</a:t>
            </a:r>
            <a:r>
              <a:rPr sz="1220" b="0" dirty="0">
                <a:solidFill>
                  <a:srgbClr val="2B343C"/>
                </a:solidFill>
              </a:rPr>
              <a:t>; CLT/LTE — </a:t>
            </a:r>
            <a:r>
              <a:rPr sz="1220" b="0" dirty="0" err="1">
                <a:solidFill>
                  <a:srgbClr val="2B343C"/>
                </a:solidFill>
              </a:rPr>
              <a:t>показатели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времени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лизиса</a:t>
            </a:r>
            <a:r>
              <a:rPr sz="1220" b="0" dirty="0">
                <a:solidFill>
                  <a:srgbClr val="2B343C"/>
                </a:solidFill>
              </a:rPr>
              <a:t>, в </a:t>
            </a:r>
            <a:r>
              <a:rPr sz="1220" b="0" dirty="0" err="1">
                <a:solidFill>
                  <a:srgbClr val="2B343C"/>
                </a:solidFill>
              </a:rPr>
              <a:t>зависимости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используемой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версии</a:t>
            </a:r>
            <a:r>
              <a:rPr sz="1220" b="0" dirty="0">
                <a:solidFill>
                  <a:srgbClr val="2B343C"/>
                </a:solidFill>
              </a:rPr>
              <a:t> ПО/</a:t>
            </a:r>
            <a:r>
              <a:rPr sz="1220" b="0" dirty="0" err="1">
                <a:solidFill>
                  <a:srgbClr val="2B343C"/>
                </a:solidFill>
              </a:rPr>
              <a:t>протокола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Что именно можно исследовать в фибринолизе T2-T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960120"/>
            <a:ext cx="3520440" cy="1508760"/>
          </a:xfrm>
          <a:prstGeom prst="roundRect">
            <a:avLst>
              <a:gd name="adj" fmla="val 5269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960120"/>
            <a:ext cx="73152" cy="150876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71120" y="987552"/>
            <a:ext cx="319742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LOT — </a:t>
            </a:r>
            <a:r>
              <a:rPr sz="1500" b="1" dirty="0" err="1">
                <a:solidFill>
                  <a:srgbClr val="182B44"/>
                </a:solidFill>
              </a:rPr>
              <a:t>начало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лизиса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3796" y="1289304"/>
            <a:ext cx="346100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 err="1">
                <a:solidFill>
                  <a:srgbClr val="2B343C"/>
                </a:solidFill>
              </a:rPr>
              <a:t>Время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начала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эксперимента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до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достижения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заданного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снижения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сигнала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внутри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сгустка</a:t>
            </a:r>
            <a:r>
              <a:rPr sz="1220" b="0" dirty="0">
                <a:solidFill>
                  <a:srgbClr val="2B343C"/>
                </a:solidFill>
              </a:rPr>
              <a:t>.</a:t>
            </a:r>
            <a:r>
              <a:rPr lang="ru-RU" sz="1220" b="0" dirty="0">
                <a:solidFill>
                  <a:srgbClr val="2B343C"/>
                </a:solidFill>
              </a:rPr>
              <a:t/>
            </a:r>
            <a:br>
              <a:rPr lang="ru-RU" sz="1220" b="0" dirty="0">
                <a:solidFill>
                  <a:srgbClr val="2B343C"/>
                </a:solidFill>
              </a:rPr>
            </a:br>
            <a:r>
              <a:rPr sz="1220" b="0" dirty="0">
                <a:solidFill>
                  <a:srgbClr val="2B343C"/>
                </a:solidFill>
              </a:rPr>
              <a:t> В </a:t>
            </a:r>
            <a:r>
              <a:rPr sz="1220" b="0" dirty="0" err="1">
                <a:solidFill>
                  <a:srgbClr val="2B343C"/>
                </a:solidFill>
              </a:rPr>
              <a:t>опубликованных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протоколах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HemaCore</a:t>
            </a:r>
            <a:r>
              <a:rPr sz="1220" b="0" dirty="0">
                <a:solidFill>
                  <a:srgbClr val="2B343C"/>
                </a:solidFill>
              </a:rPr>
              <a:t> LOT </a:t>
            </a:r>
            <a:r>
              <a:rPr sz="1220" b="0" dirty="0" err="1">
                <a:solidFill>
                  <a:srgbClr val="2B343C"/>
                </a:solidFill>
              </a:rPr>
              <a:t>определяется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снижению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светорассеяния</a:t>
            </a:r>
            <a:r>
              <a:rPr sz="1220" b="0" dirty="0">
                <a:solidFill>
                  <a:srgbClr val="2B343C"/>
                </a:solidFill>
              </a:rPr>
              <a:t> на 30%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исходного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уровня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0540" y="960120"/>
            <a:ext cx="3520440" cy="1508760"/>
          </a:xfrm>
          <a:prstGeom prst="roundRect">
            <a:avLst>
              <a:gd name="adj" fmla="val 4157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07747" y="960120"/>
            <a:ext cx="73152" cy="150876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93692" y="975398"/>
            <a:ext cx="331012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LP — </a:t>
            </a:r>
            <a:r>
              <a:rPr sz="1500" b="1" dirty="0" err="1">
                <a:solidFill>
                  <a:srgbClr val="182B44"/>
                </a:solidFill>
              </a:rPr>
              <a:t>скорость</a:t>
            </a:r>
            <a:r>
              <a:rPr sz="1500" b="1" dirty="0">
                <a:solidFill>
                  <a:srgbClr val="182B44"/>
                </a:solidFill>
              </a:rPr>
              <a:t> </a:t>
            </a:r>
            <a:r>
              <a:rPr sz="1500" b="1" dirty="0" err="1">
                <a:solidFill>
                  <a:srgbClr val="182B44"/>
                </a:solidFill>
              </a:rPr>
              <a:t>лизиса</a:t>
            </a:r>
            <a:endParaRPr sz="1500" b="1" dirty="0">
              <a:solidFill>
                <a:srgbClr val="182B44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44323" y="1363622"/>
            <a:ext cx="3466780" cy="65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 err="1">
                <a:solidFill>
                  <a:srgbClr val="2B343C"/>
                </a:solidFill>
              </a:rPr>
              <a:t>Скорость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уменьшения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светорассеяния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после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начала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лизиса</a:t>
            </a:r>
            <a:r>
              <a:rPr sz="1220" b="0" dirty="0">
                <a:solidFill>
                  <a:srgbClr val="2B343C"/>
                </a:solidFill>
              </a:rPr>
              <a:t>; </a:t>
            </a:r>
            <a:r>
              <a:rPr sz="1220" b="0" dirty="0" err="1">
                <a:solidFill>
                  <a:srgbClr val="2B343C"/>
                </a:solidFill>
              </a:rPr>
              <a:t>позволяет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количественно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сравнивать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интенсивность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фибринолиза</a:t>
            </a:r>
            <a:r>
              <a:rPr sz="1220" b="0" dirty="0">
                <a:solidFill>
                  <a:srgbClr val="2B343C"/>
                </a:solidFill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960120"/>
            <a:ext cx="3520440" cy="1508760"/>
          </a:xfrm>
          <a:prstGeom prst="roundRect">
            <a:avLst>
              <a:gd name="adj" fmla="val 5269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960120"/>
            <a:ext cx="73152" cy="150876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65592" y="987552"/>
            <a:ext cx="326440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82B44"/>
                </a:solidFill>
              </a:rPr>
              <a:t>CLT / LTE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65592" y="1324727"/>
            <a:ext cx="3432048" cy="655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 err="1">
                <a:solidFill>
                  <a:srgbClr val="2B343C"/>
                </a:solidFill>
              </a:rPr>
              <a:t>Показатели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времени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полного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или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ожидаемого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лизиса</a:t>
            </a:r>
            <a:r>
              <a:rPr sz="1220" b="0" dirty="0">
                <a:solidFill>
                  <a:srgbClr val="2B343C"/>
                </a:solidFill>
              </a:rPr>
              <a:t>, </a:t>
            </a:r>
            <a:r>
              <a:rPr sz="1220" b="0" dirty="0" err="1">
                <a:solidFill>
                  <a:srgbClr val="2B343C"/>
                </a:solidFill>
              </a:rPr>
              <a:t>используемые</a:t>
            </a:r>
            <a:r>
              <a:rPr sz="1220" b="0" dirty="0">
                <a:solidFill>
                  <a:srgbClr val="2B343C"/>
                </a:solidFill>
              </a:rPr>
              <a:t> в </a:t>
            </a:r>
            <a:r>
              <a:rPr sz="1220" b="0" dirty="0" err="1">
                <a:solidFill>
                  <a:srgbClr val="2B343C"/>
                </a:solidFill>
              </a:rPr>
              <a:t>исследовательских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протоколах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зависящие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от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алгоритма</a:t>
            </a:r>
            <a:r>
              <a:rPr sz="1220" b="0" dirty="0">
                <a:solidFill>
                  <a:srgbClr val="2B343C"/>
                </a:solidFill>
              </a:rPr>
              <a:t> ПО.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2971800"/>
            <a:ext cx="1060704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900" b="1" dirty="0" err="1">
                <a:solidFill>
                  <a:srgbClr val="182B44"/>
                </a:solidFill>
              </a:rPr>
              <a:t>Экспериментальные</a:t>
            </a:r>
            <a:r>
              <a:rPr sz="1900" b="1" dirty="0">
                <a:solidFill>
                  <a:srgbClr val="182B44"/>
                </a:solidFill>
              </a:rPr>
              <a:t> </a:t>
            </a:r>
            <a:r>
              <a:rPr sz="1900" b="1" dirty="0" err="1">
                <a:solidFill>
                  <a:srgbClr val="182B44"/>
                </a:solidFill>
              </a:rPr>
              <a:t>модели</a:t>
            </a:r>
            <a:endParaRPr sz="1900" b="1" dirty="0">
              <a:solidFill>
                <a:srgbClr val="182B4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0" y="3557016"/>
            <a:ext cx="1078992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700"/>
              </a:spcAft>
              <a:defRPr sz="1550">
                <a:solidFill>
                  <a:srgbClr val="2B343C"/>
                </a:solidFill>
              </a:defRPr>
            </a:pPr>
            <a:r>
              <a:rPr dirty="0" err="1"/>
              <a:t>Гипо</a:t>
            </a:r>
            <a:r>
              <a:rPr dirty="0"/>
              <a:t>- и </a:t>
            </a:r>
            <a:r>
              <a:rPr dirty="0" err="1"/>
              <a:t>гиперфибринолиз</a:t>
            </a:r>
            <a:r>
              <a:rPr dirty="0"/>
              <a:t>; </a:t>
            </a:r>
            <a:r>
              <a:rPr dirty="0" err="1"/>
              <a:t>устойчивость</a:t>
            </a:r>
            <a:r>
              <a:rPr dirty="0"/>
              <a:t> </a:t>
            </a:r>
            <a:r>
              <a:rPr dirty="0" err="1"/>
              <a:t>сгустка</a:t>
            </a:r>
            <a:r>
              <a:rPr dirty="0"/>
              <a:t> к </a:t>
            </a:r>
            <a:r>
              <a:rPr dirty="0" err="1"/>
              <a:t>tPA</a:t>
            </a:r>
            <a:r>
              <a:rPr dirty="0"/>
              <a:t>/</a:t>
            </a:r>
            <a:r>
              <a:rPr dirty="0" err="1"/>
              <a:t>uPA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550">
                <a:solidFill>
                  <a:srgbClr val="2B343C"/>
                </a:solidFill>
              </a:defRPr>
            </a:pPr>
            <a:r>
              <a:rPr dirty="0" err="1"/>
              <a:t>Влияние</a:t>
            </a:r>
            <a:r>
              <a:rPr dirty="0"/>
              <a:t> </a:t>
            </a:r>
            <a:r>
              <a:rPr dirty="0" err="1"/>
              <a:t>антифибринолитиков</a:t>
            </a:r>
            <a:r>
              <a:rPr dirty="0"/>
              <a:t> (</a:t>
            </a:r>
            <a:r>
              <a:rPr dirty="0" err="1"/>
              <a:t>например</a:t>
            </a:r>
            <a:r>
              <a:rPr dirty="0"/>
              <a:t>, </a:t>
            </a:r>
            <a:r>
              <a:rPr dirty="0" err="1"/>
              <a:t>транексамовой</a:t>
            </a:r>
            <a:r>
              <a:rPr dirty="0"/>
              <a:t> </a:t>
            </a:r>
            <a:r>
              <a:rPr dirty="0" err="1"/>
              <a:t>кислоты</a:t>
            </a:r>
            <a:r>
              <a:rPr dirty="0"/>
              <a:t>) и </a:t>
            </a:r>
            <a:r>
              <a:rPr dirty="0" err="1"/>
              <a:t>про</a:t>
            </a:r>
            <a:r>
              <a:rPr dirty="0"/>
              <a:t>-/</a:t>
            </a:r>
            <a:r>
              <a:rPr dirty="0" err="1"/>
              <a:t>фибринолитических</a:t>
            </a:r>
            <a:r>
              <a:rPr dirty="0"/>
              <a:t> </a:t>
            </a:r>
            <a:r>
              <a:rPr dirty="0" err="1"/>
              <a:t>воздействий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550">
                <a:solidFill>
                  <a:srgbClr val="2B343C"/>
                </a:solidFill>
              </a:defRPr>
            </a:pP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структуры</a:t>
            </a:r>
            <a:r>
              <a:rPr dirty="0"/>
              <a:t> и </a:t>
            </a:r>
            <a:r>
              <a:rPr dirty="0" err="1"/>
              <a:t>скорости</a:t>
            </a:r>
            <a:r>
              <a:rPr dirty="0"/>
              <a:t> </a:t>
            </a:r>
            <a:r>
              <a:rPr dirty="0" err="1"/>
              <a:t>роста</a:t>
            </a:r>
            <a:r>
              <a:rPr dirty="0"/>
              <a:t> </a:t>
            </a:r>
            <a:r>
              <a:rPr dirty="0" err="1"/>
              <a:t>сгустка</a:t>
            </a:r>
            <a:r>
              <a:rPr dirty="0"/>
              <a:t> с </a:t>
            </a:r>
            <a:r>
              <a:rPr dirty="0" err="1"/>
              <a:t>последующей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устойчивостью</a:t>
            </a:r>
            <a:r>
              <a:rPr dirty="0"/>
              <a:t> к </a:t>
            </a:r>
            <a:r>
              <a:rPr dirty="0" err="1"/>
              <a:t>лизису</a:t>
            </a:r>
            <a:r>
              <a:rPr dirty="0"/>
              <a:t>.</a:t>
            </a:r>
          </a:p>
          <a:p>
            <a:pPr algn="just">
              <a:spcAft>
                <a:spcPts val="700"/>
              </a:spcAft>
              <a:defRPr sz="1550">
                <a:solidFill>
                  <a:srgbClr val="2B343C"/>
                </a:solidFill>
              </a:defRPr>
            </a:pPr>
            <a:r>
              <a:rPr dirty="0" err="1"/>
              <a:t>Сравнение</a:t>
            </a:r>
            <a:r>
              <a:rPr dirty="0"/>
              <a:t> </a:t>
            </a:r>
            <a:r>
              <a:rPr dirty="0" err="1"/>
              <a:t>эндогенного</a:t>
            </a:r>
            <a:r>
              <a:rPr dirty="0"/>
              <a:t> </a:t>
            </a:r>
            <a:r>
              <a:rPr dirty="0" err="1"/>
              <a:t>фибринолитического</a:t>
            </a:r>
            <a:r>
              <a:rPr dirty="0"/>
              <a:t> </a:t>
            </a:r>
            <a:r>
              <a:rPr dirty="0" err="1"/>
              <a:t>потенциала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группами</a:t>
            </a:r>
            <a:r>
              <a:rPr dirty="0"/>
              <a:t>, в </a:t>
            </a:r>
            <a:r>
              <a:rPr dirty="0" err="1"/>
              <a:t>динамике</a:t>
            </a:r>
            <a:r>
              <a:rPr dirty="0"/>
              <a:t> </a:t>
            </a:r>
            <a:r>
              <a:rPr dirty="0" err="1"/>
              <a:t>заболевания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экспериментального</a:t>
            </a:r>
            <a:r>
              <a:rPr dirty="0"/>
              <a:t> </a:t>
            </a:r>
            <a:r>
              <a:rPr dirty="0" err="1"/>
              <a:t>вмешательства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Главная научная возможность лаборатории — объединение методов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2057400" cy="1874519"/>
          </a:xfrm>
          <a:prstGeom prst="roundRect">
            <a:avLst>
              <a:gd name="adj" fmla="val 3017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11430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1252728"/>
            <a:ext cx="16916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182B44"/>
                </a:solidFill>
              </a:rPr>
              <a:t>ТРОМБОЦИТЫ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" y="1673352"/>
            <a:ext cx="169164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>
                <a:solidFill>
                  <a:srgbClr val="2B343C"/>
                </a:solidFill>
              </a:rPr>
              <a:t>агрегация
БИОЛА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05455" y="1844655"/>
            <a:ext cx="38404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69737D"/>
                </a:solidFill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34639" y="1143000"/>
            <a:ext cx="2057400" cy="1874519"/>
          </a:xfrm>
          <a:prstGeom prst="roundRect">
            <a:avLst>
              <a:gd name="adj" fmla="val 2122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834639" y="11430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035808" y="1252728"/>
            <a:ext cx="16916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182B44"/>
                </a:solidFill>
              </a:rPr>
              <a:t>КОАГУЛЯЦИЯ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35808" y="1673352"/>
            <a:ext cx="169164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>
                <a:solidFill>
                  <a:srgbClr val="2B343C"/>
                </a:solidFill>
              </a:rPr>
              <a:t>TS-60
факторы / ATIII / Plg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46318" y="1762191"/>
            <a:ext cx="38404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69737D"/>
                </a:solidFill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66359" y="1143000"/>
            <a:ext cx="2057400" cy="1874519"/>
          </a:xfrm>
          <a:prstGeom prst="roundRect">
            <a:avLst>
              <a:gd name="adj" fmla="val 780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166359" y="11430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67527" y="1252728"/>
            <a:ext cx="16916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182B44"/>
                </a:solidFill>
              </a:rPr>
              <a:t>СГУСТОК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7527" y="1673352"/>
            <a:ext cx="169164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>
                <a:solidFill>
                  <a:srgbClr val="2B343C"/>
                </a:solidFill>
              </a:rPr>
              <a:t>T2
пространственный рост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38" y="1737360"/>
            <a:ext cx="38404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69737D"/>
                </a:solidFill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79" y="1143000"/>
            <a:ext cx="2057400" cy="1874519"/>
          </a:xfrm>
          <a:prstGeom prst="roundRect">
            <a:avLst>
              <a:gd name="adj" fmla="val 3241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498079" y="11430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699248" y="1252728"/>
            <a:ext cx="16916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182B44"/>
                </a:solidFill>
              </a:rPr>
              <a:t>ТРОМБИН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99248" y="1673352"/>
            <a:ext cx="169164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>
                <a:solidFill>
                  <a:srgbClr val="2B343C"/>
                </a:solidFill>
              </a:rPr>
              <a:t>T2-T
TD-4D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0616" y="1782157"/>
            <a:ext cx="384048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dirty="0">
                <a:solidFill>
                  <a:srgbClr val="69737D"/>
                </a:solidFill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829800" y="1143000"/>
            <a:ext cx="2057400" cy="1874519"/>
          </a:xfrm>
          <a:prstGeom prst="roundRect">
            <a:avLst>
              <a:gd name="adj" fmla="val 4360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829800" y="1143000"/>
            <a:ext cx="73152" cy="1874519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030968" y="1252728"/>
            <a:ext cx="16916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182B44"/>
                </a:solidFill>
              </a:rPr>
              <a:t>ФИБРИНОЛИЗ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30968" y="1673352"/>
            <a:ext cx="169164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20" b="0">
                <a:solidFill>
                  <a:srgbClr val="2B343C"/>
                </a:solidFill>
              </a:rPr>
              <a:t>T2/T2-T
tPA / uPA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4088" y="3703320"/>
            <a:ext cx="10725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800" b="1" dirty="0" err="1">
                <a:solidFill>
                  <a:srgbClr val="182B44"/>
                </a:solidFill>
              </a:rPr>
              <a:t>Пример</a:t>
            </a:r>
            <a:r>
              <a:rPr sz="1800" b="1" dirty="0">
                <a:solidFill>
                  <a:srgbClr val="182B44"/>
                </a:solidFill>
              </a:rPr>
              <a:t> </a:t>
            </a:r>
            <a:r>
              <a:rPr sz="1800" b="1" dirty="0" err="1">
                <a:solidFill>
                  <a:srgbClr val="182B44"/>
                </a:solidFill>
              </a:rPr>
              <a:t>научного</a:t>
            </a:r>
            <a:r>
              <a:rPr sz="1800" b="1" dirty="0">
                <a:solidFill>
                  <a:srgbClr val="182B44"/>
                </a:solidFill>
              </a:rPr>
              <a:t> </a:t>
            </a:r>
            <a:r>
              <a:rPr sz="1800" b="1" dirty="0" err="1">
                <a:solidFill>
                  <a:srgbClr val="182B44"/>
                </a:solidFill>
              </a:rPr>
              <a:t>вопроса</a:t>
            </a:r>
            <a:endParaRPr sz="1800" b="1" dirty="0">
              <a:solidFill>
                <a:srgbClr val="182B44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4088" y="4297680"/>
            <a:ext cx="10543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b="1" dirty="0" err="1">
                <a:solidFill>
                  <a:srgbClr val="2B343C"/>
                </a:solidFill>
              </a:rPr>
              <a:t>Почему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при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одном</a:t>
            </a:r>
            <a:r>
              <a:rPr b="1" dirty="0">
                <a:solidFill>
                  <a:srgbClr val="2B343C"/>
                </a:solidFill>
              </a:rPr>
              <a:t> и </a:t>
            </a:r>
            <a:r>
              <a:rPr b="1" dirty="0" err="1">
                <a:solidFill>
                  <a:srgbClr val="2B343C"/>
                </a:solidFill>
              </a:rPr>
              <a:t>том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же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заболевании</a:t>
            </a:r>
            <a:r>
              <a:rPr b="1" dirty="0">
                <a:solidFill>
                  <a:srgbClr val="2B343C"/>
                </a:solidFill>
              </a:rPr>
              <a:t> у </a:t>
            </a:r>
            <a:r>
              <a:rPr b="1" dirty="0" err="1">
                <a:solidFill>
                  <a:srgbClr val="2B343C"/>
                </a:solidFill>
              </a:rPr>
              <a:t>пациента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одновременно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меняются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реактивность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тромбоцитов</a:t>
            </a:r>
            <a:r>
              <a:rPr b="1" dirty="0">
                <a:solidFill>
                  <a:srgbClr val="2B343C"/>
                </a:solidFill>
              </a:rPr>
              <a:t>, </a:t>
            </a:r>
            <a:r>
              <a:rPr b="1" dirty="0" err="1">
                <a:solidFill>
                  <a:srgbClr val="2B343C"/>
                </a:solidFill>
              </a:rPr>
              <a:t>скорость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формирования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сгустка</a:t>
            </a:r>
            <a:r>
              <a:rPr b="1" dirty="0">
                <a:solidFill>
                  <a:srgbClr val="2B343C"/>
                </a:solidFill>
              </a:rPr>
              <a:t>, </a:t>
            </a:r>
            <a:r>
              <a:rPr b="1" dirty="0" err="1">
                <a:solidFill>
                  <a:srgbClr val="2B343C"/>
                </a:solidFill>
              </a:rPr>
              <a:t>генерация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тромбина</a:t>
            </a:r>
            <a:r>
              <a:rPr b="1" dirty="0">
                <a:solidFill>
                  <a:srgbClr val="2B343C"/>
                </a:solidFill>
              </a:rPr>
              <a:t> и </a:t>
            </a:r>
            <a:r>
              <a:rPr b="1" dirty="0" err="1">
                <a:solidFill>
                  <a:srgbClr val="2B343C"/>
                </a:solidFill>
              </a:rPr>
              <a:t>устойчивость</a:t>
            </a:r>
            <a:r>
              <a:rPr b="1" dirty="0">
                <a:solidFill>
                  <a:srgbClr val="2B343C"/>
                </a:solidFill>
              </a:rPr>
              <a:t> </a:t>
            </a:r>
            <a:r>
              <a:rPr b="1" dirty="0" err="1">
                <a:solidFill>
                  <a:srgbClr val="2B343C"/>
                </a:solidFill>
              </a:rPr>
              <a:t>фибрина</a:t>
            </a:r>
            <a:r>
              <a:rPr b="1" dirty="0">
                <a:solidFill>
                  <a:srgbClr val="2B343C"/>
                </a:solidFill>
              </a:rPr>
              <a:t> к </a:t>
            </a:r>
            <a:r>
              <a:rPr b="1" dirty="0" err="1">
                <a:solidFill>
                  <a:srgbClr val="2B343C"/>
                </a:solidFill>
              </a:rPr>
              <a:t>лизису</a:t>
            </a:r>
            <a:r>
              <a:rPr b="1" dirty="0">
                <a:solidFill>
                  <a:srgbClr val="2B343C"/>
                </a:solidFill>
              </a:rPr>
              <a:t>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088" y="5486400"/>
            <a:ext cx="101498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500" b="0"/>
              <a:t>Такой дизайн позволяет перейти от «набора анализов» к механистическому профилю гемостаза.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Практическая и образовательная деятельность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960120"/>
            <a:ext cx="5303520" cy="4389120"/>
          </a:xfrm>
          <a:prstGeom prst="roundRect">
            <a:avLst>
              <a:gd name="adj" fmla="val 994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960120"/>
            <a:ext cx="73152" cy="4389120"/>
          </a:xfrm>
          <a:prstGeom prst="rect">
            <a:avLst/>
          </a:prstGeom>
          <a:solidFill>
            <a:srgbClr val="2F9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069848"/>
            <a:ext cx="493775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82B44"/>
                </a:solidFill>
              </a:rPr>
              <a:t>Практическая составляющая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1490472"/>
            <a:ext cx="4937759" cy="140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>
                <a:solidFill>
                  <a:srgbClr val="2B343C"/>
                </a:solidFill>
              </a:rPr>
              <a:t>• </a:t>
            </a:r>
            <a:r>
              <a:rPr sz="1220" b="0" dirty="0" err="1">
                <a:solidFill>
                  <a:srgbClr val="2B343C"/>
                </a:solidFill>
              </a:rPr>
              <a:t>обучение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студентов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ординаторов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методам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исследования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гемостаза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отработка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лабораторных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протоколов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демонстрация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физиологии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патологии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гемостаза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апробация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валидация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методик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исследование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действия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лекарственных</a:t>
            </a:r>
            <a:r>
              <a:rPr sz="1220" b="0" dirty="0">
                <a:solidFill>
                  <a:srgbClr val="2B343C"/>
                </a:solidFill>
              </a:rPr>
              <a:t> веществ in vitro
• </a:t>
            </a:r>
            <a:r>
              <a:rPr sz="1220" b="0" dirty="0" err="1">
                <a:solidFill>
                  <a:srgbClr val="2B343C"/>
                </a:solidFill>
              </a:rPr>
              <a:t>потенциальные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прикладные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исследования</a:t>
            </a:r>
            <a:r>
              <a:rPr sz="1220" b="0" dirty="0">
                <a:solidFill>
                  <a:srgbClr val="2B343C"/>
                </a:solidFill>
              </a:rPr>
              <a:t> — </a:t>
            </a:r>
            <a:r>
              <a:rPr sz="1220" b="0" dirty="0" err="1">
                <a:solidFill>
                  <a:srgbClr val="2B343C"/>
                </a:solidFill>
              </a:rPr>
              <a:t>только</a:t>
            </a:r>
            <a:r>
              <a:rPr sz="1220" b="0" dirty="0">
                <a:solidFill>
                  <a:srgbClr val="2B343C"/>
                </a:solidFill>
              </a:rPr>
              <a:t> в </a:t>
            </a:r>
            <a:r>
              <a:rPr sz="1220" b="0" dirty="0" err="1">
                <a:solidFill>
                  <a:srgbClr val="2B343C"/>
                </a:solidFill>
              </a:rPr>
              <a:t>рамках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утверждённых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методик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компетенций</a:t>
            </a:r>
            <a:endParaRPr sz="1220" b="0" dirty="0">
              <a:solidFill>
                <a:srgbClr val="2B343C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7920" y="960120"/>
            <a:ext cx="5303520" cy="4389120"/>
          </a:xfrm>
          <a:prstGeom prst="roundRect">
            <a:avLst>
              <a:gd name="adj" fmla="val 1663"/>
            </a:avLst>
          </a:prstGeom>
          <a:solidFill>
            <a:srgbClr val="FFFFFF"/>
          </a:solidFill>
          <a:ln>
            <a:solidFill>
              <a:srgbClr val="D7E2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960120"/>
            <a:ext cx="73152" cy="4389120"/>
          </a:xfrm>
          <a:prstGeom prst="rect">
            <a:avLst/>
          </a:prstGeom>
          <a:solidFill>
            <a:srgbClr val="2F9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1069848"/>
            <a:ext cx="493775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82B44"/>
                </a:solidFill>
              </a:rPr>
              <a:t>Научная составляющая — основной потенциал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1490472"/>
            <a:ext cx="4937759" cy="1594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sz="1220" b="0" dirty="0">
                <a:solidFill>
                  <a:srgbClr val="2B343C"/>
                </a:solidFill>
              </a:rPr>
              <a:t>• </a:t>
            </a:r>
            <a:r>
              <a:rPr sz="1220" b="0" dirty="0" err="1">
                <a:solidFill>
                  <a:srgbClr val="2B343C"/>
                </a:solidFill>
              </a:rPr>
              <a:t>диссертационные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исследования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грантовые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проекты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поиск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новых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биомаркеров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механистические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модели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тромбо-воспаления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диабет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метаболические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заболевания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детская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гемостазиология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фармакологические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исследования</a:t>
            </a:r>
            <a:r>
              <a:rPr sz="1220" b="0" dirty="0">
                <a:solidFill>
                  <a:srgbClr val="2B343C"/>
                </a:solidFill>
              </a:rPr>
              <a:t>
• </a:t>
            </a:r>
            <a:r>
              <a:rPr sz="1220" b="0" dirty="0" err="1">
                <a:solidFill>
                  <a:srgbClr val="2B343C"/>
                </a:solidFill>
              </a:rPr>
              <a:t>межметодная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корреляция</a:t>
            </a:r>
            <a:r>
              <a:rPr sz="1220" b="0" dirty="0">
                <a:solidFill>
                  <a:srgbClr val="2B343C"/>
                </a:solidFill>
              </a:rPr>
              <a:t> и </a:t>
            </a:r>
            <a:r>
              <a:rPr sz="1220" b="0" dirty="0" err="1">
                <a:solidFill>
                  <a:srgbClr val="2B343C"/>
                </a:solidFill>
              </a:rPr>
              <a:t>интегральные</a:t>
            </a:r>
            <a:r>
              <a:rPr sz="1220" b="0" dirty="0">
                <a:solidFill>
                  <a:srgbClr val="2B343C"/>
                </a:solidFill>
              </a:rPr>
              <a:t> </a:t>
            </a:r>
            <a:r>
              <a:rPr sz="1220" b="0" dirty="0" err="1">
                <a:solidFill>
                  <a:srgbClr val="2B343C"/>
                </a:solidFill>
              </a:rPr>
              <a:t>профили</a:t>
            </a:r>
            <a:endParaRPr sz="1220" b="0" dirty="0">
              <a:solidFill>
                <a:srgbClr val="2B343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09728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300" b="1">
                <a:solidFill>
                  <a:srgbClr val="FFFFFF"/>
                </a:solidFill>
              </a:rPr>
              <a:t>Вывод: лаборатория позволяет исследовать гемостаз «в движении»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097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182B44"/>
                </a:solidFill>
              </a:rPr>
              <a:t>Не только конечный результат — но и механизм его формирования.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148840"/>
            <a:ext cx="98755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2B343C"/>
                </a:solidFill>
              </a:defRPr>
            </a:pPr>
            <a:r>
              <a:t>БИОЛА — функциональный ответ тромбоцитов и микроагрегация.</a:t>
            </a:r>
          </a:p>
          <a:p>
            <a:pPr>
              <a:spcAft>
                <a:spcPts val="700"/>
              </a:spcAft>
              <a:defRPr sz="1700">
                <a:solidFill>
                  <a:srgbClr val="2B343C"/>
                </a:solidFill>
              </a:defRPr>
            </a:pPr>
            <a:r>
              <a:t>TS-60 — широкий количественный профиль коагуляции, антикоагулянтной и фибринолитической систем.</a:t>
            </a:r>
          </a:p>
          <a:p>
            <a:pPr>
              <a:spcAft>
                <a:spcPts val="700"/>
              </a:spcAft>
              <a:defRPr sz="1700">
                <a:solidFill>
                  <a:srgbClr val="2B343C"/>
                </a:solidFill>
              </a:defRPr>
            </a:pPr>
            <a:r>
              <a:t>T2 — пространственно-временное формирование и лизис фибринового сгустка.</a:t>
            </a:r>
          </a:p>
          <a:p>
            <a:pPr>
              <a:spcAft>
                <a:spcPts val="700"/>
              </a:spcAft>
              <a:defRPr sz="1700">
                <a:solidFill>
                  <a:srgbClr val="2B343C"/>
                </a:solidFill>
              </a:defRPr>
            </a:pPr>
            <a:r>
              <a:t>T2-T — одновременно фибрин + генерация тромбина + возможность исследования фибринолиза.</a:t>
            </a:r>
          </a:p>
          <a:p>
            <a:pPr>
              <a:spcAft>
                <a:spcPts val="700"/>
              </a:spcAft>
              <a:defRPr sz="1700">
                <a:solidFill>
                  <a:srgbClr val="2B343C"/>
                </a:solidFill>
              </a:defRPr>
            </a:pPr>
            <a:r>
              <a:t>Вместе эти методы создают платформу для комплексных научных исследований, публикаций, диссертаций и грантов.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257800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Фокус развития: тромбоцит → тромбин → фибрин → лизис → интегральный фенотип гемостаза.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5212080"/>
            <a:ext cx="10652760" cy="731520"/>
          </a:xfrm>
          <a:prstGeom prst="roundRect">
            <a:avLst/>
          </a:prstGeom>
          <a:solidFill>
            <a:srgbClr val="3185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5394960"/>
            <a:ext cx="10378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</a:rPr>
              <a:t>Фокус развития: тромбоцит → тромбин → фибрин → лизис → интегральный фенотип гемостаза.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374653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800" dirty="0"/>
              <a:t>Лаборатория физиологии и патологии  гемостаза  НИИ молекулярной медицины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1290</Words>
  <Application>Microsoft Office PowerPoint</Application>
  <PresentationFormat>Произвольный</PresentationFormat>
  <Paragraphs>135</Paragraphs>
  <Slides>12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Солпов Алексей Владимирович</dc:creator>
  <cp:keywords/>
  <dc:description>generated using python-pptx</dc:description>
  <cp:lastModifiedBy>bogomyagkova.en</cp:lastModifiedBy>
  <cp:revision>8</cp:revision>
  <dcterms:created xsi:type="dcterms:W3CDTF">2013-01-27T09:14:16Z</dcterms:created>
  <dcterms:modified xsi:type="dcterms:W3CDTF">2026-09-28T03:10:38Z</dcterms:modified>
  <cp:category/>
</cp:coreProperties>
</file>